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  <p:sldMasterId id="2147483674" r:id="rId2"/>
  </p:sldMasterIdLst>
  <p:notesMasterIdLst>
    <p:notesMasterId r:id="rId61"/>
  </p:notesMasterIdLst>
  <p:sldIdLst>
    <p:sldId id="377" r:id="rId3"/>
    <p:sldId id="378" r:id="rId4"/>
    <p:sldId id="358" r:id="rId5"/>
    <p:sldId id="359" r:id="rId6"/>
    <p:sldId id="379" r:id="rId7"/>
    <p:sldId id="420" r:id="rId8"/>
    <p:sldId id="380" r:id="rId9"/>
    <p:sldId id="381" r:id="rId10"/>
    <p:sldId id="382" r:id="rId11"/>
    <p:sldId id="383" r:id="rId12"/>
    <p:sldId id="384" r:id="rId13"/>
    <p:sldId id="385" r:id="rId14"/>
    <p:sldId id="363" r:id="rId15"/>
    <p:sldId id="364" r:id="rId16"/>
    <p:sldId id="386" r:id="rId17"/>
    <p:sldId id="366" r:id="rId18"/>
    <p:sldId id="387" r:id="rId19"/>
    <p:sldId id="369" r:id="rId20"/>
    <p:sldId id="376" r:id="rId21"/>
    <p:sldId id="388" r:id="rId22"/>
    <p:sldId id="389" r:id="rId23"/>
    <p:sldId id="390" r:id="rId24"/>
    <p:sldId id="391" r:id="rId25"/>
    <p:sldId id="392" r:id="rId26"/>
    <p:sldId id="370" r:id="rId27"/>
    <p:sldId id="393" r:id="rId28"/>
    <p:sldId id="394" r:id="rId29"/>
    <p:sldId id="395" r:id="rId30"/>
    <p:sldId id="396" r:id="rId31"/>
    <p:sldId id="397" r:id="rId32"/>
    <p:sldId id="398" r:id="rId33"/>
    <p:sldId id="361" r:id="rId34"/>
    <p:sldId id="374" r:id="rId35"/>
    <p:sldId id="375" r:id="rId36"/>
    <p:sldId id="399" r:id="rId37"/>
    <p:sldId id="400" r:id="rId38"/>
    <p:sldId id="401" r:id="rId39"/>
    <p:sldId id="402" r:id="rId40"/>
    <p:sldId id="403" r:id="rId41"/>
    <p:sldId id="371" r:id="rId42"/>
    <p:sldId id="405" r:id="rId43"/>
    <p:sldId id="404" r:id="rId44"/>
    <p:sldId id="406" r:id="rId45"/>
    <p:sldId id="407" r:id="rId46"/>
    <p:sldId id="410" r:id="rId47"/>
    <p:sldId id="408" r:id="rId48"/>
    <p:sldId id="409" r:id="rId49"/>
    <p:sldId id="411" r:id="rId50"/>
    <p:sldId id="372" r:id="rId51"/>
    <p:sldId id="412" r:id="rId52"/>
    <p:sldId id="413" r:id="rId53"/>
    <p:sldId id="414" r:id="rId54"/>
    <p:sldId id="373" r:id="rId55"/>
    <p:sldId id="415" r:id="rId56"/>
    <p:sldId id="416" r:id="rId57"/>
    <p:sldId id="417" r:id="rId58"/>
    <p:sldId id="418" r:id="rId59"/>
    <p:sldId id="419" r:id="rId60"/>
  </p:sldIdLst>
  <p:sldSz cx="9144000" cy="5143500" type="screen16x9"/>
  <p:notesSz cx="6858000" cy="9144000"/>
  <p:embeddedFontLst>
    <p:embeddedFont>
      <p:font typeface="Be Vietnam Pro" charset="0"/>
      <p:regular r:id="rId62"/>
      <p:bold r:id="rId63"/>
      <p:italic r:id="rId64"/>
      <p:boldItalic r:id="rId65"/>
    </p:embeddedFont>
    <p:embeddedFont>
      <p:font typeface="Khmer OS Battambang" pitchFamily="2" charset="0"/>
      <p:regular r:id="rId66"/>
    </p:embeddedFont>
    <p:embeddedFont>
      <p:font typeface="Georgia" pitchFamily="18" charset="0"/>
      <p:regular r:id="rId67"/>
      <p:bold r:id="rId68"/>
      <p:italic r:id="rId69"/>
      <p:boldItalic r:id="rId70"/>
    </p:embeddedFont>
    <p:embeddedFont>
      <p:font typeface="Calibri" pitchFamily="34" charset="0"/>
      <p:regular r:id="rId71"/>
      <p:bold r:id="rId72"/>
      <p:italic r:id="rId73"/>
      <p:boldItalic r:id="rId74"/>
    </p:embeddedFont>
    <p:embeddedFont>
      <p:font typeface="Khmer Moul" pitchFamily="18" charset="0"/>
      <p:regular r:id="rId75"/>
    </p:embeddedFont>
    <p:embeddedFont>
      <p:font typeface="Ang DaunKeo" pitchFamily="34" charset="0"/>
      <p:regular r:id="rId76"/>
    </p:embeddedFont>
    <p:embeddedFont>
      <p:font typeface="AKbalthom HighSchool-Frame" pitchFamily="2" charset="0"/>
      <p:regular r:id="rId77"/>
    </p:embeddedFont>
    <p:embeddedFont>
      <p:font typeface="MoolBoran" pitchFamily="34" charset="0"/>
      <p:regular r:id="rId78"/>
    </p:embeddedFont>
    <p:embeddedFont>
      <p:font typeface="AKbalthom SuperheroKH" pitchFamily="2" charset="0"/>
      <p:regular r:id="rId79"/>
    </p:embeddedFont>
    <p:embeddedFont>
      <p:font typeface="Segoe UI Semibold" pitchFamily="34" charset="0"/>
      <p:bold r:id="rId80"/>
      <p:boldItalic r:id="rId81"/>
    </p:embeddedFont>
    <p:embeddedFont>
      <p:font typeface="DaunPenh" pitchFamily="2" charset="0"/>
      <p:regular r:id="rId82"/>
    </p:embeddedFont>
    <p:embeddedFont>
      <p:font typeface="សម្រាប់កូនខ្មែរ" pitchFamily="2" charset="0"/>
      <p:regular r:id="rId83"/>
    </p:embeddedFont>
    <p:embeddedFont>
      <p:font typeface="Segoe UI Black" pitchFamily="34" charset="0"/>
      <p:bold r:id="rId84"/>
      <p:boldItalic r:id="rId85"/>
    </p:embeddedFont>
    <p:embeddedFont>
      <p:font typeface="Segoe UI Emoji" pitchFamily="34" charset="0"/>
      <p:regular r:id="rId86"/>
    </p:embeddedFont>
    <p:embeddedFont>
      <p:font typeface="DM Sans" charset="0"/>
      <p:regular r:id="rId87"/>
      <p:bold r:id="rId88"/>
      <p:italic r:id="rId89"/>
      <p:boldItalic r:id="rId90"/>
    </p:embeddedFont>
    <p:embeddedFont>
      <p:font typeface="Be Vietnam Pro Light" charset="0"/>
      <p:regular r:id="rId91"/>
      <p:bold r:id="rId92"/>
      <p:italic r:id="rId93"/>
      <p:boldItalic r:id="rId94"/>
    </p:embeddedFont>
    <p:embeddedFont>
      <p:font typeface="Nunito Light" charset="0"/>
      <p:regular r:id="rId95"/>
      <p:italic r:id="rId96"/>
    </p:embeddedFont>
    <p:embeddedFont>
      <p:font typeface="Cabin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C27C389-831D-4D01-BD6C-76A044F4F617}">
          <p14:sldIdLst>
            <p14:sldId id="377"/>
            <p14:sldId id="378"/>
            <p14:sldId id="358"/>
          </p14:sldIdLst>
        </p14:section>
        <p14:section name="Section 5" id="{0EB4FA21-F44F-465C-8B7D-BAF03D729DF0}">
          <p14:sldIdLst>
            <p14:sldId id="359"/>
            <p14:sldId id="379"/>
            <p14:sldId id="420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Section 6" id="{45F1C43F-650F-43E0-8918-713D1181DB0F}">
          <p14:sldIdLst>
            <p14:sldId id="363"/>
            <p14:sldId id="364"/>
            <p14:sldId id="386"/>
            <p14:sldId id="366"/>
            <p14:sldId id="387"/>
            <p14:sldId id="369"/>
            <p14:sldId id="376"/>
            <p14:sldId id="388"/>
            <p14:sldId id="389"/>
            <p14:sldId id="390"/>
            <p14:sldId id="391"/>
            <p14:sldId id="392"/>
            <p14:sldId id="370"/>
            <p14:sldId id="393"/>
            <p14:sldId id="394"/>
            <p14:sldId id="395"/>
            <p14:sldId id="396"/>
            <p14:sldId id="397"/>
            <p14:sldId id="398"/>
          </p14:sldIdLst>
        </p14:section>
        <p14:section name="Section 7" id="{A32673E2-21EB-45D1-91A7-A0D38F78045C}">
          <p14:sldIdLst>
            <p14:sldId id="361"/>
            <p14:sldId id="374"/>
            <p14:sldId id="375"/>
            <p14:sldId id="399"/>
            <p14:sldId id="400"/>
            <p14:sldId id="401"/>
            <p14:sldId id="402"/>
            <p14:sldId id="403"/>
            <p14:sldId id="371"/>
            <p14:sldId id="405"/>
            <p14:sldId id="404"/>
            <p14:sldId id="406"/>
            <p14:sldId id="407"/>
            <p14:sldId id="410"/>
            <p14:sldId id="408"/>
            <p14:sldId id="409"/>
            <p14:sldId id="411"/>
            <p14:sldId id="372"/>
            <p14:sldId id="412"/>
            <p14:sldId id="413"/>
            <p14:sldId id="414"/>
            <p14:sldId id="373"/>
            <p14:sldId id="415"/>
            <p14:sldId id="416"/>
            <p14:sldId id="417"/>
            <p14:sldId id="418"/>
            <p14:sldId id="419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77E7F00A-92C5-490C-905F-76E88450524C}">
  <a:tblStyle styleId="{77E7F00A-92C5-490C-905F-76E8845052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862628-906B-4437-BC55-811CDAFCC5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7" autoAdjust="0"/>
    <p:restoredTop sz="96086" autoAdjust="0"/>
  </p:normalViewPr>
  <p:slideViewPr>
    <p:cSldViewPr snapToGrid="0">
      <p:cViewPr>
        <p:scale>
          <a:sx n="123" d="100"/>
          <a:sy n="123" d="100"/>
        </p:scale>
        <p:origin x="-288" y="-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font" Target="fonts/font28.fntdata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92" Type="http://schemas.openxmlformats.org/officeDocument/2006/relationships/font" Target="fonts/font3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87" Type="http://schemas.openxmlformats.org/officeDocument/2006/relationships/font" Target="fonts/font26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90" Type="http://schemas.openxmlformats.org/officeDocument/2006/relationships/font" Target="fonts/font29.fntdata"/><Relationship Id="rId95" Type="http://schemas.openxmlformats.org/officeDocument/2006/relationships/font" Target="fonts/font3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100" Type="http://schemas.openxmlformats.org/officeDocument/2006/relationships/font" Target="fonts/font3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font" Target="fonts/font24.fntdata"/><Relationship Id="rId93" Type="http://schemas.openxmlformats.org/officeDocument/2006/relationships/font" Target="fonts/font32.fntdata"/><Relationship Id="rId98" Type="http://schemas.openxmlformats.org/officeDocument/2006/relationships/font" Target="fonts/font3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openxmlformats.org/officeDocument/2006/relationships/font" Target="fonts/font27.fntdata"/><Relationship Id="rId91" Type="http://schemas.openxmlformats.org/officeDocument/2006/relationships/font" Target="fonts/font30.fntdata"/><Relationship Id="rId96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font" Target="fonts/font25.fntdata"/><Relationship Id="rId94" Type="http://schemas.openxmlformats.org/officeDocument/2006/relationships/font" Target="fonts/font33.fntdata"/><Relationship Id="rId99" Type="http://schemas.openxmlformats.org/officeDocument/2006/relationships/font" Target="fonts/font38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5.fntdata"/><Relationship Id="rId97" Type="http://schemas.openxmlformats.org/officeDocument/2006/relationships/font" Target="fonts/font36.fntdata"/><Relationship Id="rId10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45253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33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7324DA73-AE27-4433-BD53-3E1DB61918F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48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81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 l="277" t="8994" r="496" b="726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 rot="10800000">
            <a:off x="112" y="86600"/>
            <a:ext cx="61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12" y="539500"/>
            <a:ext cx="61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100" y="4604000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230760" y="184052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799" y="1522250"/>
            <a:ext cx="5015700" cy="20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801" y="4041150"/>
            <a:ext cx="4311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6197400" y="0"/>
            <a:ext cx="2946600" cy="514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51510" y="288036"/>
            <a:ext cx="8058150" cy="649986"/>
          </a:xfrm>
          <a:prstGeom prst="rect">
            <a:avLst/>
          </a:prstGeom>
        </p:spPr>
        <p:txBody>
          <a:bodyPr numCol="1"/>
          <a:lstStyle/>
          <a:p>
            <a:r>
              <a:rPr lang="en-US" dirty="0"/>
              <a:t>Click to edit Master title style</a:t>
            </a:r>
            <a:endParaRPr lang="en-GB" altLang="en-GB"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>
          <a:xfrm>
            <a:off x="651510" y="1049274"/>
            <a:ext cx="8058150" cy="3696462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alt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85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 amt="18000"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4"/>
          <p:cNvCxnSpPr/>
          <p:nvPr/>
        </p:nvCxnSpPr>
        <p:spPr>
          <a:xfrm rot="10800000">
            <a:off x="0" y="4604000"/>
            <a:ext cx="915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9;p4"/>
          <p:cNvCxnSpPr/>
          <p:nvPr/>
        </p:nvCxnSpPr>
        <p:spPr>
          <a:xfrm rot="10800000">
            <a:off x="75" y="534225"/>
            <a:ext cx="917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4"/>
          <p:cNvSpPr/>
          <p:nvPr/>
        </p:nvSpPr>
        <p:spPr>
          <a:xfrm>
            <a:off x="8621043" y="126072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 amt="15000"/>
          </a:blip>
          <a:srcRect l="277" t="8994" r="496" b="7260"/>
          <a:stretch/>
        </p:blipFill>
        <p:spPr>
          <a:xfrm flipH="1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>
            <a:spLocks noGrp="1"/>
          </p:cNvSpPr>
          <p:nvPr>
            <p:ph type="pic" idx="2"/>
          </p:nvPr>
        </p:nvSpPr>
        <p:spPr>
          <a:xfrm flipH="1">
            <a:off x="150" y="0"/>
            <a:ext cx="3163800" cy="514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3909867" y="1470750"/>
            <a:ext cx="4508100" cy="22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60" name="Google Shape;60;p8"/>
          <p:cNvCxnSpPr/>
          <p:nvPr/>
        </p:nvCxnSpPr>
        <p:spPr>
          <a:xfrm>
            <a:off x="3188800" y="86600"/>
            <a:ext cx="595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>
            <a:off x="3180517" y="539500"/>
            <a:ext cx="595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8"/>
          <p:cNvCxnSpPr/>
          <p:nvPr/>
        </p:nvCxnSpPr>
        <p:spPr>
          <a:xfrm>
            <a:off x="-133600" y="4604000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8"/>
          <p:cNvSpPr/>
          <p:nvPr/>
        </p:nvSpPr>
        <p:spPr>
          <a:xfrm flipH="1">
            <a:off x="8655240" y="184052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 amt="15000"/>
          </a:blip>
          <a:srcRect l="277" t="8994" r="496" b="7260"/>
          <a:stretch/>
        </p:blipFill>
        <p:spPr>
          <a:xfrm rot="10800000" flipH="1">
            <a:off x="25622" y="104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>
            <a:spLocks noGrp="1"/>
          </p:cNvSpPr>
          <p:nvPr>
            <p:ph type="pic" idx="2"/>
          </p:nvPr>
        </p:nvSpPr>
        <p:spPr>
          <a:xfrm flipH="1">
            <a:off x="25574" y="0"/>
            <a:ext cx="3577500" cy="514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9"/>
          <p:cNvSpPr/>
          <p:nvPr/>
        </p:nvSpPr>
        <p:spPr>
          <a:xfrm rot="10800000" flipH="1">
            <a:off x="8163149" y="208959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8" name="Google Shape;68;p9"/>
          <p:cNvCxnSpPr/>
          <p:nvPr/>
        </p:nvCxnSpPr>
        <p:spPr>
          <a:xfrm rot="10800000">
            <a:off x="25" y="4631750"/>
            <a:ext cx="865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9"/>
          <p:cNvCxnSpPr/>
          <p:nvPr/>
        </p:nvCxnSpPr>
        <p:spPr>
          <a:xfrm>
            <a:off x="8645206" y="-3225"/>
            <a:ext cx="0" cy="515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3735750" y="1254000"/>
            <a:ext cx="46950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3735750" y="3218400"/>
            <a:ext cx="46950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 rotWithShape="1">
          <a:blip r:embed="rId2">
            <a:alphaModFix amt="15000"/>
          </a:blip>
          <a:srcRect l="277" t="8994" r="496" b="7260"/>
          <a:stretch/>
        </p:blipFill>
        <p:spPr>
          <a:xfrm>
            <a:off x="3037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2"/>
          <p:cNvCxnSpPr/>
          <p:nvPr/>
        </p:nvCxnSpPr>
        <p:spPr>
          <a:xfrm>
            <a:off x="16575" y="4680200"/>
            <a:ext cx="915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0" y="305625"/>
            <a:ext cx="917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2"/>
          <p:cNvSpPr/>
          <p:nvPr/>
        </p:nvSpPr>
        <p:spPr>
          <a:xfrm flipH="1">
            <a:off x="8693907" y="4249147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 rotWithShape="1">
          <a:blip r:embed="rId2">
            <a:alphaModFix amt="15000"/>
          </a:blip>
          <a:srcRect l="277" t="8994" r="496" b="7260"/>
          <a:stretch/>
        </p:blipFill>
        <p:spPr>
          <a:xfrm flipH="1">
            <a:off x="-8283" y="269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 rot="10800000">
            <a:off x="-8106" y="2600"/>
            <a:ext cx="333900" cy="51435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91" name="Google Shape;191;p23"/>
          <p:cNvCxnSpPr/>
          <p:nvPr/>
        </p:nvCxnSpPr>
        <p:spPr>
          <a:xfrm>
            <a:off x="597094" y="-11100"/>
            <a:ext cx="0" cy="516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3"/>
          <p:cNvCxnSpPr/>
          <p:nvPr/>
        </p:nvCxnSpPr>
        <p:spPr>
          <a:xfrm>
            <a:off x="599101" y="280470"/>
            <a:ext cx="8544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51510" y="288036"/>
            <a:ext cx="8058150" cy="649986"/>
          </a:xfrm>
          <a:prstGeom prst="rect">
            <a:avLst/>
          </a:prstGeom>
        </p:spPr>
        <p:txBody>
          <a:bodyPr numCol="1"/>
          <a:lstStyle/>
          <a:p>
            <a:r>
              <a:rPr lang="en-US" dirty="0"/>
              <a:t>Click to edit Master title style</a:t>
            </a:r>
            <a:endParaRPr lang="en-GB" altLang="en-GB"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>
          <a:xfrm>
            <a:off x="651510" y="1049274"/>
            <a:ext cx="8058150" cy="3696462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alt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28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97548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heme" Target="../theme/theme2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10" Type="http://schemas.openxmlformats.org/officeDocument/2006/relationships/image" Target="../media/image4.png"/><Relationship Id="rId4" Type="http://schemas.openxmlformats.org/officeDocument/2006/relationships/vmlDrawing" Target="../drawings/vmlDrawing1.vml"/><Relationship Id="rId9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68" r:id="rId6"/>
    <p:sldLayoutId id="2147483669" r:id="rId7"/>
    <p:sldLayoutId id="214748367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xmlns="" id="{DD2037D5-9F9A-4CC9-98B0-68BDD36B02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22999485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8" imgW="451" imgH="450" progId="TCLayout.ActiveDocument.1">
                  <p:embed/>
                </p:oleObj>
              </mc:Choice>
              <mc:Fallback>
                <p:oleObj name="think-cell Slide" r:id="rId8" imgW="451" imgH="45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xmlns="" id="{DD2037D5-9F9A-4CC9-98B0-68BDD36B0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xmlns="" id="{6E612F5A-FB47-481F-9DE2-4A75D564380A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51510" y="288036"/>
            <a:ext cx="8058150" cy="649986"/>
          </a:xfrm>
          <a:prstGeom prst="rect">
            <a:avLst/>
          </a:prstGeom>
        </p:spPr>
        <p:txBody>
          <a:bodyPr vert="horz" lIns="0" tIns="0" rIns="0" bIns="0" numCol="1" rtlCol="0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Text"/>
          <p:cNvSpPr>
            <a:spLocks noGrp="1"/>
          </p:cNvSpPr>
          <p:nvPr>
            <p:ph type="body" idx="1"/>
          </p:nvPr>
        </p:nvSpPr>
        <p:spPr>
          <a:xfrm>
            <a:off x="651510" y="1049274"/>
            <a:ext cx="8058150" cy="3696462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2"/>
          </p:nvPr>
        </p:nvSpPr>
        <p:spPr>
          <a:xfrm>
            <a:off x="342900" y="5148263"/>
            <a:ext cx="235744" cy="73819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225">
                <a:solidFill>
                  <a:schemeClr val="accent4"/>
                </a:solidFill>
              </a:defRPr>
            </a:lvl1pPr>
          </a:lstStyle>
          <a:p>
            <a:fld id="{7ECE2914-4E17-487A-A4E5-C87617449E51}" type="datetimeFigureOut">
              <a:rPr lang="en-US" smtClean="0"/>
              <a:pPr/>
              <a:t>12/7/2023</a:t>
            </a:fld>
            <a:endParaRPr lang="en-US" dirty="0"/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3"/>
          </p:nvPr>
        </p:nvSpPr>
        <p:spPr>
          <a:xfrm>
            <a:off x="578644" y="5148263"/>
            <a:ext cx="400050" cy="73819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ctr">
              <a:defRPr sz="225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" hidden="1"/>
          <p:cNvSpPr>
            <a:spLocks noGrp="1"/>
          </p:cNvSpPr>
          <p:nvPr>
            <p:ph type="sldNum" sz="quarter" idx="4"/>
          </p:nvPr>
        </p:nvSpPr>
        <p:spPr>
          <a:xfrm>
            <a:off x="978694" y="5148263"/>
            <a:ext cx="114300" cy="73819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r">
              <a:defRPr sz="225">
                <a:solidFill>
                  <a:schemeClr val="accent4"/>
                </a:soli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17BCDC7-33E6-4E0D-8470-BD003682192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57342" y="288036"/>
            <a:ext cx="533400" cy="462280"/>
          </a:xfrm>
          <a:prstGeom prst="rect">
            <a:avLst/>
          </a:prstGeom>
        </p:spPr>
      </p:pic>
    </p:spTree>
    <p:custDataLst>
      <p:tags r:id="rId5"/>
    </p:custDataLst>
    <p:extLst>
      <p:ext uri="{BB962C8B-B14F-4D97-AF65-F5344CB8AC3E}">
        <p14:creationId xmlns:p14="http://schemas.microsoft.com/office/powerpoint/2010/main" val="3561713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685800" rtl="0" eaLnBrk="1" latinLnBrk="0" hangingPunct="1">
        <a:lnSpc>
          <a:spcPct val="88000"/>
        </a:lnSpc>
        <a:spcBef>
          <a:spcPct val="0"/>
        </a:spcBef>
        <a:buNone/>
        <a:defRPr sz="2400" ker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ts val="525"/>
        </a:spcBef>
        <a:buFont typeface="Arial" panose="020B0604020202020204" pitchFamily="34" charset="0"/>
        <a:buChar char="​"/>
        <a:defRPr sz="1800" kern="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685800" rtl="0" eaLnBrk="1" latinLnBrk="0" hangingPunct="1">
        <a:spcBef>
          <a:spcPts val="525"/>
        </a:spcBef>
        <a:buFont typeface="Arial" panose="020B0604020202020204" pitchFamily="34" charset="0"/>
        <a:buChar char="​"/>
        <a:defRPr sz="1800" kern="0">
          <a:solidFill>
            <a:schemeClr val="tx1"/>
          </a:solidFill>
          <a:latin typeface="+mn-lt"/>
          <a:ea typeface="+mn-ea"/>
          <a:cs typeface="+mn-cs"/>
        </a:defRPr>
      </a:lvl2pPr>
      <a:lvl3pPr marL="189000" indent="-189000" algn="l" defTabSz="685800" rtl="0" eaLnBrk="1" latinLnBrk="0" hangingPunct="1">
        <a:spcBef>
          <a:spcPts val="525"/>
        </a:spcBef>
        <a:buFont typeface="Arial" panose="020B0604020202020204" pitchFamily="34" charset="0"/>
        <a:buChar char="•"/>
        <a:defRPr sz="1800" kern="0">
          <a:solidFill>
            <a:schemeClr val="tx1"/>
          </a:solidFill>
          <a:latin typeface="+mn-lt"/>
          <a:ea typeface="+mn-ea"/>
          <a:cs typeface="+mn-cs"/>
        </a:defRPr>
      </a:lvl3pPr>
      <a:lvl4pPr marL="378000" indent="-189000" algn="l" defTabSz="685800" rtl="0" eaLnBrk="1" latinLnBrk="0" hangingPunct="1">
        <a:spcBef>
          <a:spcPts val="225"/>
        </a:spcBef>
        <a:buFont typeface="Arial" panose="020B0604020202020204" pitchFamily="34" charset="0"/>
        <a:buChar char="–"/>
        <a:defRPr sz="1800" kern="0">
          <a:solidFill>
            <a:schemeClr val="tx1"/>
          </a:solidFill>
          <a:latin typeface="+mn-lt"/>
          <a:ea typeface="+mn-ea"/>
          <a:cs typeface="+mn-cs"/>
        </a:defRPr>
      </a:lvl4pPr>
      <a:lvl5pPr marL="567000" indent="-189000" algn="l" defTabSz="685800" rtl="0" eaLnBrk="1" latinLnBrk="0" hangingPunct="1">
        <a:spcBef>
          <a:spcPts val="225"/>
        </a:spcBef>
        <a:buFont typeface="Arial" panose="020B0604020202020204" pitchFamily="34" charset="0"/>
        <a:buChar char="-"/>
        <a:defRPr sz="1800" kern="0">
          <a:solidFill>
            <a:schemeClr val="tx1"/>
          </a:solidFill>
          <a:latin typeface="+mn-lt"/>
          <a:ea typeface="+mn-ea"/>
          <a:cs typeface="+mn-cs"/>
        </a:defRPr>
      </a:lvl5pPr>
      <a:lvl6pPr marL="756000" indent="-189000" algn="l" defTabSz="685800" rtl="0" eaLnBrk="1" latinLnBrk="0" hangingPunct="1">
        <a:spcBef>
          <a:spcPts val="225"/>
        </a:spcBef>
        <a:buFont typeface="Arial" panose="020B0604020202020204" pitchFamily="34" charset="0"/>
        <a:buChar char="-"/>
        <a:defRPr sz="1800" kern="0">
          <a:solidFill>
            <a:schemeClr val="tx1"/>
          </a:solidFill>
          <a:latin typeface="+mn-lt"/>
          <a:ea typeface="+mn-ea"/>
          <a:cs typeface="+mn-cs"/>
        </a:defRPr>
      </a:lvl6pPr>
      <a:lvl7pPr marL="945000" indent="-189000" algn="l" defTabSz="685800" rtl="0" eaLnBrk="1" latinLnBrk="0" hangingPunct="1">
        <a:spcBef>
          <a:spcPts val="225"/>
        </a:spcBef>
        <a:buFont typeface="Arial" panose="020B0604020202020204" pitchFamily="34" charset="0"/>
        <a:buChar char="-"/>
        <a:defRPr sz="1800" kern="0">
          <a:solidFill>
            <a:schemeClr val="tx1"/>
          </a:solidFill>
          <a:latin typeface="+mn-lt"/>
          <a:ea typeface="+mn-ea"/>
          <a:cs typeface="+mn-cs"/>
        </a:defRPr>
      </a:lvl7pPr>
      <a:lvl8pPr marL="1134000" indent="-189000" algn="l" defTabSz="685800" rtl="0" eaLnBrk="1" latinLnBrk="0" hangingPunct="1">
        <a:spcBef>
          <a:spcPts val="225"/>
        </a:spcBef>
        <a:buFont typeface="Arial" panose="020B0604020202020204" pitchFamily="34" charset="0"/>
        <a:buChar char="-"/>
        <a:defRPr sz="1800" kern="0">
          <a:solidFill>
            <a:schemeClr val="tx1"/>
          </a:solidFill>
          <a:latin typeface="+mn-lt"/>
          <a:ea typeface="+mn-ea"/>
          <a:cs typeface="+mn-cs"/>
        </a:defRPr>
      </a:lvl8pPr>
      <a:lvl9pPr marL="1323000" indent="-189000" algn="l" defTabSz="685800" rtl="0" eaLnBrk="1" latinLnBrk="0" hangingPunct="1">
        <a:spcBef>
          <a:spcPts val="225"/>
        </a:spcBef>
        <a:buFont typeface="Arial" panose="020B0604020202020204" pitchFamily="34" charset="0"/>
        <a:buChar char="-"/>
        <a:defRPr sz="1800" ker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500" kern="0">
          <a:solidFill>
            <a:schemeClr val="tx1"/>
          </a:solidFill>
          <a:latin typeface="+mn-lt"/>
          <a:ea typeface="+mn-ea"/>
          <a:cs typeface="+mn-cs"/>
        </a:defRPr>
      </a:lvl1pPr>
      <a:lvl2pPr marL="189000" algn="l" defTabSz="685800" rtl="0" eaLnBrk="1" latinLnBrk="0" hangingPunct="1">
        <a:defRPr sz="1500" kern="0">
          <a:solidFill>
            <a:schemeClr val="tx1"/>
          </a:solidFill>
          <a:latin typeface="+mn-lt"/>
          <a:ea typeface="+mn-ea"/>
          <a:cs typeface="+mn-cs"/>
        </a:defRPr>
      </a:lvl2pPr>
      <a:lvl3pPr marL="378000" algn="l" defTabSz="685800" rtl="0" eaLnBrk="1" latinLnBrk="0" hangingPunct="1">
        <a:defRPr sz="1500" kern="0">
          <a:solidFill>
            <a:schemeClr val="tx1"/>
          </a:solidFill>
          <a:latin typeface="+mn-lt"/>
          <a:ea typeface="+mn-ea"/>
          <a:cs typeface="+mn-cs"/>
        </a:defRPr>
      </a:lvl3pPr>
      <a:lvl4pPr marL="567000" algn="l" defTabSz="685800" rtl="0" eaLnBrk="1" latinLnBrk="0" hangingPunct="1">
        <a:defRPr sz="150" kern="0">
          <a:solidFill>
            <a:schemeClr val="tx1"/>
          </a:solidFill>
          <a:latin typeface="+mn-lt"/>
          <a:ea typeface="+mn-ea"/>
          <a:cs typeface="+mn-cs"/>
        </a:defRPr>
      </a:lvl4pPr>
      <a:lvl5pPr marL="756000" algn="l" defTabSz="685800" rtl="0" eaLnBrk="1" latinLnBrk="0" hangingPunct="1">
        <a:defRPr sz="1500" kern="0">
          <a:solidFill>
            <a:schemeClr val="tx1"/>
          </a:solidFill>
          <a:latin typeface="+mn-lt"/>
          <a:ea typeface="+mn-ea"/>
          <a:cs typeface="+mn-cs"/>
        </a:defRPr>
      </a:lvl5pPr>
      <a:lvl6pPr marL="945000" algn="l" defTabSz="685800" rtl="0" eaLnBrk="1" latinLnBrk="0" hangingPunct="1">
        <a:defRPr sz="1500" kern="0">
          <a:solidFill>
            <a:schemeClr val="tx1"/>
          </a:solidFill>
          <a:latin typeface="+mn-lt"/>
          <a:ea typeface="+mn-ea"/>
          <a:cs typeface="+mn-cs"/>
        </a:defRPr>
      </a:lvl6pPr>
      <a:lvl7pPr marL="1134000" algn="l" defTabSz="685800" rtl="0" eaLnBrk="1" latinLnBrk="0" hangingPunct="1">
        <a:defRPr sz="1500" kern="0">
          <a:solidFill>
            <a:schemeClr val="tx1"/>
          </a:solidFill>
          <a:latin typeface="+mn-lt"/>
          <a:ea typeface="+mn-ea"/>
          <a:cs typeface="+mn-cs"/>
        </a:defRPr>
      </a:lvl7pPr>
      <a:lvl8pPr marL="1323000" algn="l" defTabSz="685800" rtl="0" eaLnBrk="1" latinLnBrk="0" hangingPunct="1">
        <a:defRPr sz="1500" kern="0">
          <a:solidFill>
            <a:schemeClr val="tx1"/>
          </a:solidFill>
          <a:latin typeface="+mn-lt"/>
          <a:ea typeface="+mn-ea"/>
          <a:cs typeface="+mn-cs"/>
        </a:defRPr>
      </a:lvl8pPr>
      <a:lvl9pPr marL="1512000" algn="l" defTabSz="685800" rtl="0" eaLnBrk="1" latinLnBrk="0" hangingPunct="1">
        <a:defRPr sz="1500" kern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544">
          <p15:clr>
            <a:srgbClr val="C35EA4"/>
          </p15:clr>
        </p15:guide>
        <p15:guide id="2" pos="73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3.xml"/><Relationship Id="rId7" Type="http://schemas.openxmlformats.org/officeDocument/2006/relationships/image" Target="../media/image6.png"/><Relationship Id="rId2" Type="http://schemas.openxmlformats.org/officeDocument/2006/relationships/tags" Target="../tags/tag2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image" Target="../media/image6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hyperlink" Target="https://crontab.guru/examples.html" TargetMode="External"/><Relationship Id="rId2" Type="http://schemas.openxmlformats.org/officeDocument/2006/relationships/tags" Target="../tags/tag2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9.xml"/><Relationship Id="rId7" Type="http://schemas.openxmlformats.org/officeDocument/2006/relationships/image" Target="../media/image6.png"/><Relationship Id="rId2" Type="http://schemas.openxmlformats.org/officeDocument/2006/relationships/tags" Target="../tags/tag2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1.xml"/><Relationship Id="rId7" Type="http://schemas.openxmlformats.org/officeDocument/2006/relationships/image" Target="../media/image6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3.xml"/><Relationship Id="rId7" Type="http://schemas.openxmlformats.org/officeDocument/2006/relationships/image" Target="../media/image6.png"/><Relationship Id="rId2" Type="http://schemas.openxmlformats.org/officeDocument/2006/relationships/tags" Target="../tags/tag3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5.xml"/><Relationship Id="rId7" Type="http://schemas.openxmlformats.org/officeDocument/2006/relationships/image" Target="../media/image6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7.xml"/><Relationship Id="rId7" Type="http://schemas.openxmlformats.org/officeDocument/2006/relationships/image" Target="../media/image6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9.xml"/><Relationship Id="rId7" Type="http://schemas.openxmlformats.org/officeDocument/2006/relationships/image" Target="../media/image6.png"/><Relationship Id="rId2" Type="http://schemas.openxmlformats.org/officeDocument/2006/relationships/tags" Target="../tags/tag3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1.xml"/><Relationship Id="rId7" Type="http://schemas.openxmlformats.org/officeDocument/2006/relationships/image" Target="../media/image6.png"/><Relationship Id="rId2" Type="http://schemas.openxmlformats.org/officeDocument/2006/relationships/tags" Target="../tags/tag4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3.xml"/><Relationship Id="rId7" Type="http://schemas.openxmlformats.org/officeDocument/2006/relationships/image" Target="../media/image6.png"/><Relationship Id="rId2" Type="http://schemas.openxmlformats.org/officeDocument/2006/relationships/tags" Target="../tags/tag4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5.xml"/><Relationship Id="rId7" Type="http://schemas.openxmlformats.org/officeDocument/2006/relationships/image" Target="../media/image6.png"/><Relationship Id="rId2" Type="http://schemas.openxmlformats.org/officeDocument/2006/relationships/tags" Target="../tags/tag4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7.xml"/><Relationship Id="rId7" Type="http://schemas.openxmlformats.org/officeDocument/2006/relationships/image" Target="../media/image6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9.xml"/><Relationship Id="rId7" Type="http://schemas.openxmlformats.org/officeDocument/2006/relationships/image" Target="../media/image6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.emf"/><Relationship Id="rId11" Type="http://schemas.openxmlformats.org/officeDocument/2006/relationships/hyperlink" Target="mailto:root@srv.world" TargetMode="External"/><Relationship Id="rId5" Type="http://schemas.openxmlformats.org/officeDocument/2006/relationships/oleObject" Target="../embeddings/oleObject22.bin"/><Relationship Id="rId10" Type="http://schemas.openxmlformats.org/officeDocument/2006/relationships/hyperlink" Target="mailto:cent@dlp.world" TargetMode="External"/><Relationship Id="rId4" Type="http://schemas.openxmlformats.org/officeDocument/2006/relationships/slideLayout" Target="../slideLayouts/slideLayout9.xml"/><Relationship Id="rId9" Type="http://schemas.openxmlformats.org/officeDocument/2006/relationships/hyperlink" Target="mailto:root@dlp.srv.world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1.xml"/><Relationship Id="rId7" Type="http://schemas.openxmlformats.org/officeDocument/2006/relationships/image" Target="../media/image6.png"/><Relationship Id="rId2" Type="http://schemas.openxmlformats.org/officeDocument/2006/relationships/tags" Target="../tags/tag50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3.xml"/><Relationship Id="rId7" Type="http://schemas.openxmlformats.org/officeDocument/2006/relationships/image" Target="../media/image6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5.xml"/><Relationship Id="rId7" Type="http://schemas.openxmlformats.org/officeDocument/2006/relationships/image" Target="../media/image6.png"/><Relationship Id="rId2" Type="http://schemas.openxmlformats.org/officeDocument/2006/relationships/tags" Target="../tags/tag5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7.xml"/><Relationship Id="rId7" Type="http://schemas.openxmlformats.org/officeDocument/2006/relationships/image" Target="../media/image6.png"/><Relationship Id="rId2" Type="http://schemas.openxmlformats.org/officeDocument/2006/relationships/tags" Target="../tags/tag5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6.bin"/><Relationship Id="rId4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9.xml"/><Relationship Id="rId7" Type="http://schemas.openxmlformats.org/officeDocument/2006/relationships/image" Target="../media/image6.png"/><Relationship Id="rId2" Type="http://schemas.openxmlformats.org/officeDocument/2006/relationships/tags" Target="../tags/tag5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7.bin"/><Relationship Id="rId4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1.xml"/><Relationship Id="rId7" Type="http://schemas.openxmlformats.org/officeDocument/2006/relationships/image" Target="../media/image6.png"/><Relationship Id="rId2" Type="http://schemas.openxmlformats.org/officeDocument/2006/relationships/tags" Target="../tags/tag6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8" Type="http://schemas.openxmlformats.org/officeDocument/2006/relationships/image" Target="../media/image10.png"/><Relationship Id="rId3" Type="http://schemas.openxmlformats.org/officeDocument/2006/relationships/tags" Target="../tags/tag8.xml"/><Relationship Id="rId21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7" Type="http://schemas.openxmlformats.org/officeDocument/2006/relationships/slide" Target="slide13.xml"/><Relationship Id="rId2" Type="http://schemas.openxmlformats.org/officeDocument/2006/relationships/tags" Target="../tags/tag7.xml"/><Relationship Id="rId16" Type="http://schemas.openxmlformats.org/officeDocument/2006/relationships/image" Target="../media/image90.png"/><Relationship Id="rId20" Type="http://schemas.openxmlformats.org/officeDocument/2006/relationships/slide" Target="slide32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23" Type="http://schemas.openxmlformats.org/officeDocument/2006/relationships/image" Target="../media/image5.png"/><Relationship Id="rId10" Type="http://schemas.openxmlformats.org/officeDocument/2006/relationships/slide" Target="slide4.xml"/><Relationship Id="rId19" Type="http://schemas.openxmlformats.org/officeDocument/2006/relationships/image" Target="../media/image100.png"/><Relationship Id="rId4" Type="http://schemas.openxmlformats.org/officeDocument/2006/relationships/tags" Target="../tags/tag9.xml"/><Relationship Id="rId9" Type="http://schemas.openxmlformats.org/officeDocument/2006/relationships/image" Target="../media/image8.png"/><Relationship Id="rId2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3.xml"/><Relationship Id="rId7" Type="http://schemas.openxmlformats.org/officeDocument/2006/relationships/image" Target="../media/image6.png"/><Relationship Id="rId2" Type="http://schemas.openxmlformats.org/officeDocument/2006/relationships/tags" Target="../tags/tag6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5.xml"/><Relationship Id="rId7" Type="http://schemas.openxmlformats.org/officeDocument/2006/relationships/image" Target="../media/image6.png"/><Relationship Id="rId2" Type="http://schemas.openxmlformats.org/officeDocument/2006/relationships/tags" Target="../tags/tag6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.emf"/><Relationship Id="rId11" Type="http://schemas.openxmlformats.org/officeDocument/2006/relationships/hyperlink" Target="mailto:root@srv.world" TargetMode="External"/><Relationship Id="rId5" Type="http://schemas.openxmlformats.org/officeDocument/2006/relationships/oleObject" Target="../embeddings/oleObject30.bin"/><Relationship Id="rId10" Type="http://schemas.openxmlformats.org/officeDocument/2006/relationships/hyperlink" Target="mailto:cent@dlp.world" TargetMode="External"/><Relationship Id="rId4" Type="http://schemas.openxmlformats.org/officeDocument/2006/relationships/slideLayout" Target="../slideLayouts/slideLayout9.xml"/><Relationship Id="rId9" Type="http://schemas.openxmlformats.org/officeDocument/2006/relationships/hyperlink" Target="mailto:root@dlp.srv.world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7.xml"/><Relationship Id="rId7" Type="http://schemas.openxmlformats.org/officeDocument/2006/relationships/image" Target="../media/image6.png"/><Relationship Id="rId2" Type="http://schemas.openxmlformats.org/officeDocument/2006/relationships/tags" Target="../tags/tag6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9.xml"/><Relationship Id="rId7" Type="http://schemas.openxmlformats.org/officeDocument/2006/relationships/image" Target="../media/image6.png"/><Relationship Id="rId2" Type="http://schemas.openxmlformats.org/officeDocument/2006/relationships/tags" Target="../tags/tag68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1.xml"/><Relationship Id="rId7" Type="http://schemas.openxmlformats.org/officeDocument/2006/relationships/image" Target="../media/image6.png"/><Relationship Id="rId2" Type="http://schemas.openxmlformats.org/officeDocument/2006/relationships/tags" Target="../tags/tag70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3.bin"/><Relationship Id="rId4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3.xml"/><Relationship Id="rId7" Type="http://schemas.openxmlformats.org/officeDocument/2006/relationships/image" Target="../media/image6.png"/><Relationship Id="rId2" Type="http://schemas.openxmlformats.org/officeDocument/2006/relationships/tags" Target="../tags/tag7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4.bin"/><Relationship Id="rId4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5.xml"/><Relationship Id="rId7" Type="http://schemas.openxmlformats.org/officeDocument/2006/relationships/image" Target="../media/image6.png"/><Relationship Id="rId2" Type="http://schemas.openxmlformats.org/officeDocument/2006/relationships/tags" Target="../tags/tag7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5.bin"/><Relationship Id="rId4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7.xml"/><Relationship Id="rId7" Type="http://schemas.openxmlformats.org/officeDocument/2006/relationships/image" Target="../media/image6.png"/><Relationship Id="rId2" Type="http://schemas.openxmlformats.org/officeDocument/2006/relationships/tags" Target="../tags/tag76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6.bin"/><Relationship Id="rId4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9.xml"/><Relationship Id="rId7" Type="http://schemas.openxmlformats.org/officeDocument/2006/relationships/image" Target="../media/image6.png"/><Relationship Id="rId2" Type="http://schemas.openxmlformats.org/officeDocument/2006/relationships/tags" Target="../tags/tag7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7.bin"/><Relationship Id="rId4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1.xml"/><Relationship Id="rId7" Type="http://schemas.openxmlformats.org/officeDocument/2006/relationships/image" Target="../media/image6.png"/><Relationship Id="rId2" Type="http://schemas.openxmlformats.org/officeDocument/2006/relationships/tags" Target="../tags/tag80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8.bin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3.xml"/><Relationship Id="rId7" Type="http://schemas.openxmlformats.org/officeDocument/2006/relationships/image" Target="../media/image6.png"/><Relationship Id="rId2" Type="http://schemas.openxmlformats.org/officeDocument/2006/relationships/tags" Target="../tags/tag8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9.bin"/><Relationship Id="rId4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5.xml"/><Relationship Id="rId7" Type="http://schemas.openxmlformats.org/officeDocument/2006/relationships/image" Target="../media/image6.png"/><Relationship Id="rId2" Type="http://schemas.openxmlformats.org/officeDocument/2006/relationships/tags" Target="../tags/tag8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0.bin"/><Relationship Id="rId4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7.xml"/><Relationship Id="rId7" Type="http://schemas.openxmlformats.org/officeDocument/2006/relationships/image" Target="../media/image6.png"/><Relationship Id="rId2" Type="http://schemas.openxmlformats.org/officeDocument/2006/relationships/tags" Target="../tags/tag86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1.bin"/><Relationship Id="rId4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9.xml"/><Relationship Id="rId7" Type="http://schemas.openxmlformats.org/officeDocument/2006/relationships/image" Target="../media/image6.png"/><Relationship Id="rId2" Type="http://schemas.openxmlformats.org/officeDocument/2006/relationships/tags" Target="../tags/tag88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2.bin"/><Relationship Id="rId4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1.xml"/><Relationship Id="rId7" Type="http://schemas.openxmlformats.org/officeDocument/2006/relationships/image" Target="../media/image6.png"/><Relationship Id="rId2" Type="http://schemas.openxmlformats.org/officeDocument/2006/relationships/tags" Target="../tags/tag90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3.bin"/><Relationship Id="rId4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3.xml"/><Relationship Id="rId7" Type="http://schemas.openxmlformats.org/officeDocument/2006/relationships/image" Target="../media/image6.png"/><Relationship Id="rId2" Type="http://schemas.openxmlformats.org/officeDocument/2006/relationships/tags" Target="../tags/tag9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4.bin"/><Relationship Id="rId4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5.xml"/><Relationship Id="rId7" Type="http://schemas.openxmlformats.org/officeDocument/2006/relationships/image" Target="../media/image6.png"/><Relationship Id="rId2" Type="http://schemas.openxmlformats.org/officeDocument/2006/relationships/tags" Target="../tags/tag94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5.bin"/><Relationship Id="rId4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7.xml"/><Relationship Id="rId7" Type="http://schemas.openxmlformats.org/officeDocument/2006/relationships/image" Target="../media/image6.png"/><Relationship Id="rId2" Type="http://schemas.openxmlformats.org/officeDocument/2006/relationships/tags" Target="../tags/tag96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9.xml"/><Relationship Id="rId7" Type="http://schemas.openxmlformats.org/officeDocument/2006/relationships/image" Target="../media/image6.png"/><Relationship Id="rId2" Type="http://schemas.openxmlformats.org/officeDocument/2006/relationships/tags" Target="../tags/tag9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7.bin"/><Relationship Id="rId4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1.xml"/><Relationship Id="rId7" Type="http://schemas.openxmlformats.org/officeDocument/2006/relationships/image" Target="../media/image6.png"/><Relationship Id="rId2" Type="http://schemas.openxmlformats.org/officeDocument/2006/relationships/tags" Target="../tags/tag100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8.bin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.xml"/><Relationship Id="rId7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3.xml"/><Relationship Id="rId7" Type="http://schemas.openxmlformats.org/officeDocument/2006/relationships/image" Target="../media/image6.png"/><Relationship Id="rId2" Type="http://schemas.openxmlformats.org/officeDocument/2006/relationships/tags" Target="../tags/tag10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9.bin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5.xml"/><Relationship Id="rId7" Type="http://schemas.openxmlformats.org/officeDocument/2006/relationships/image" Target="../media/image6.png"/><Relationship Id="rId2" Type="http://schemas.openxmlformats.org/officeDocument/2006/relationships/tags" Target="../tags/tag104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0.bin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7.xml"/><Relationship Id="rId7" Type="http://schemas.openxmlformats.org/officeDocument/2006/relationships/image" Target="../media/image6.png"/><Relationship Id="rId2" Type="http://schemas.openxmlformats.org/officeDocument/2006/relationships/tags" Target="../tags/tag106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1.bin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9.xml"/><Relationship Id="rId7" Type="http://schemas.openxmlformats.org/officeDocument/2006/relationships/image" Target="../media/image6.png"/><Relationship Id="rId2" Type="http://schemas.openxmlformats.org/officeDocument/2006/relationships/tags" Target="../tags/tag108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2.bin"/><Relationship Id="rId4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1.xml"/><Relationship Id="rId7" Type="http://schemas.openxmlformats.org/officeDocument/2006/relationships/image" Target="../media/image6.png"/><Relationship Id="rId2" Type="http://schemas.openxmlformats.org/officeDocument/2006/relationships/tags" Target="../tags/tag110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3.bin"/><Relationship Id="rId4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3.xml"/><Relationship Id="rId7" Type="http://schemas.openxmlformats.org/officeDocument/2006/relationships/image" Target="../media/image6.png"/><Relationship Id="rId2" Type="http://schemas.openxmlformats.org/officeDocument/2006/relationships/tags" Target="../tags/tag11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4.bin"/><Relationship Id="rId4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5.xml"/><Relationship Id="rId7" Type="http://schemas.openxmlformats.org/officeDocument/2006/relationships/image" Target="../media/image6.png"/><Relationship Id="rId2" Type="http://schemas.openxmlformats.org/officeDocument/2006/relationships/tags" Target="../tags/tag114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5.bin"/><Relationship Id="rId4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7.xml"/><Relationship Id="rId7" Type="http://schemas.openxmlformats.org/officeDocument/2006/relationships/image" Target="../media/image6.png"/><Relationship Id="rId2" Type="http://schemas.openxmlformats.org/officeDocument/2006/relationships/tags" Target="../tags/tag11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6.bin"/><Relationship Id="rId4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5.xml"/><Relationship Id="rId7" Type="http://schemas.openxmlformats.org/officeDocument/2006/relationships/image" Target="../media/image6.png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7.xml"/><Relationship Id="rId7" Type="http://schemas.openxmlformats.org/officeDocument/2006/relationships/image" Target="../media/image6.png"/><Relationship Id="rId2" Type="http://schemas.openxmlformats.org/officeDocument/2006/relationships/tags" Target="../tags/tag1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image" Target="../media/image6.png"/><Relationship Id="rId2" Type="http://schemas.openxmlformats.org/officeDocument/2006/relationships/tags" Target="../tags/tag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1.xml"/><Relationship Id="rId7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xmlns="" id="{41C4F6B3-5DC7-4D6E-B67C-E0E986B0F741}"/>
              </a:ext>
            </a:extLst>
          </p:cNvPr>
          <p:cNvSpPr/>
          <p:nvPr/>
        </p:nvSpPr>
        <p:spPr>
          <a:xfrm>
            <a:off x="-1" y="1351365"/>
            <a:ext cx="5791201" cy="142834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-1" y="3740850"/>
            <a:ext cx="9144000" cy="1301100"/>
          </a:xfrm>
          <a:prstGeom prst="rect">
            <a:avLst/>
          </a:prstGeom>
          <a:solidFill>
            <a:srgbClr val="FF560D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5" name="Google Shape;205;p27"/>
          <p:cNvSpPr txBox="1">
            <a:spLocks noGrp="1"/>
          </p:cNvSpPr>
          <p:nvPr>
            <p:ph type="ctrTitle"/>
          </p:nvPr>
        </p:nvSpPr>
        <p:spPr>
          <a:xfrm>
            <a:off x="571614" y="617509"/>
            <a:ext cx="5400251" cy="2143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LINUX PRESENTATION </a:t>
            </a:r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1"/>
          </p:nvPr>
        </p:nvSpPr>
        <p:spPr>
          <a:xfrm>
            <a:off x="26513" y="3995768"/>
            <a:ext cx="4311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m-KH" sz="1200" b="0" i="0" dirty="0">
                <a:solidFill>
                  <a:schemeClr val="tx1"/>
                </a:solidFill>
                <a:effectLst/>
                <a:latin typeface="Ang DaunKeo" panose="020B0503020102020204" pitchFamily="34" charset="0"/>
                <a:cs typeface="Ang DaunKeo" panose="020B0503020102020204" pitchFamily="34" charset="0"/>
              </a:rPr>
              <a:t>សាកលវិទ្យាល័យភូមិន្ទភ្នំពេញ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ROYAL UNIVERSITY OF PHNOM PENH</a:t>
            </a:r>
          </a:p>
        </p:txBody>
      </p:sp>
      <p:sp>
        <p:nvSpPr>
          <p:cNvPr id="8" name="Google Shape;206;p27">
            <a:extLst>
              <a:ext uri="{FF2B5EF4-FFF2-40B4-BE49-F238E27FC236}">
                <a16:creationId xmlns:a16="http://schemas.microsoft.com/office/drawing/2014/main" xmlns="" id="{09F122CE-4D29-4AB7-B2D6-67731BC7FB79}"/>
              </a:ext>
            </a:extLst>
          </p:cNvPr>
          <p:cNvSpPr txBox="1">
            <a:spLocks/>
          </p:cNvSpPr>
          <p:nvPr/>
        </p:nvSpPr>
        <p:spPr>
          <a:xfrm>
            <a:off x="6435221" y="4198046"/>
            <a:ext cx="2682266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km-KH" sz="12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បង្រៀនដោយលោកគ្រូបណ្ឌិត​ អ៊ុក ឃាន</a:t>
            </a:r>
            <a:endParaRPr lang="en-US" sz="12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9" name="Google Shape;206;p27">
            <a:extLst>
              <a:ext uri="{FF2B5EF4-FFF2-40B4-BE49-F238E27FC236}">
                <a16:creationId xmlns:a16="http://schemas.microsoft.com/office/drawing/2014/main" xmlns="" id="{39F42F0C-12F2-4116-B89B-D1E28448A7BA}"/>
              </a:ext>
            </a:extLst>
          </p:cNvPr>
          <p:cNvSpPr txBox="1">
            <a:spLocks/>
          </p:cNvSpPr>
          <p:nvPr/>
        </p:nvSpPr>
        <p:spPr>
          <a:xfrm>
            <a:off x="7631820" y="4657577"/>
            <a:ext cx="1485667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AKbalthom SuperheroKH" panose="02000500000000000000" pitchFamily="2" charset="0"/>
                <a:cs typeface="AKbalthom SuperheroKH" panose="02000500000000000000" pitchFamily="2" charset="0"/>
              </a:rPr>
              <a:t>GROUP 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24E887F-3502-4ACC-A1D7-8602D1949345}"/>
              </a:ext>
            </a:extLst>
          </p:cNvPr>
          <p:cNvCxnSpPr/>
          <p:nvPr/>
        </p:nvCxnSpPr>
        <p:spPr>
          <a:xfrm>
            <a:off x="6123060" y="86682"/>
            <a:ext cx="30175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564767E-22DE-48FA-A931-791F4E47BE26}"/>
              </a:ext>
            </a:extLst>
          </p:cNvPr>
          <p:cNvCxnSpPr>
            <a:cxnSpLocks/>
          </p:cNvCxnSpPr>
          <p:nvPr/>
        </p:nvCxnSpPr>
        <p:spPr>
          <a:xfrm>
            <a:off x="-953477" y="557329"/>
            <a:ext cx="101275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0AFADA5-7421-4F1B-AB20-1D2063572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863676" y="653560"/>
            <a:ext cx="1021954" cy="10425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A02D3F2-D2C3-4F24-A324-6275216CE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658" y="1471530"/>
            <a:ext cx="1734455" cy="50983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B18693C-790F-4C77-95AA-0A9B976BC3E3}"/>
              </a:ext>
            </a:extLst>
          </p:cNvPr>
          <p:cNvCxnSpPr>
            <a:cxnSpLocks/>
          </p:cNvCxnSpPr>
          <p:nvPr/>
        </p:nvCxnSpPr>
        <p:spPr>
          <a:xfrm>
            <a:off x="-890992" y="86682"/>
            <a:ext cx="100650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D3F8370-8ACB-4744-8C7F-2001C5AC7BE6}"/>
              </a:ext>
            </a:extLst>
          </p:cNvPr>
          <p:cNvSpPr/>
          <p:nvPr/>
        </p:nvSpPr>
        <p:spPr>
          <a:xfrm>
            <a:off x="726337" y="239508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FB5F1DF-A625-4858-94CE-6E958CF628D4}"/>
              </a:ext>
            </a:extLst>
          </p:cNvPr>
          <p:cNvSpPr/>
          <p:nvPr/>
        </p:nvSpPr>
        <p:spPr>
          <a:xfrm>
            <a:off x="1034300" y="239508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B46FD6C-76A2-41AC-B8F9-512E4DABDA72}"/>
              </a:ext>
            </a:extLst>
          </p:cNvPr>
          <p:cNvSpPr/>
          <p:nvPr/>
        </p:nvSpPr>
        <p:spPr>
          <a:xfrm>
            <a:off x="1650225" y="239508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D9E68AF-8E71-4928-B98C-0BBEE65A3022}"/>
              </a:ext>
            </a:extLst>
          </p:cNvPr>
          <p:cNvSpPr/>
          <p:nvPr/>
        </p:nvSpPr>
        <p:spPr>
          <a:xfrm>
            <a:off x="1958188" y="239508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71EB518-86A9-4D40-AA5F-1C76163C6BC8}"/>
              </a:ext>
            </a:extLst>
          </p:cNvPr>
          <p:cNvSpPr/>
          <p:nvPr/>
        </p:nvSpPr>
        <p:spPr>
          <a:xfrm>
            <a:off x="2266149" y="239508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EACA74E-5B7F-45C4-AF16-DC62EB494C77}"/>
              </a:ext>
            </a:extLst>
          </p:cNvPr>
          <p:cNvSpPr/>
          <p:nvPr/>
        </p:nvSpPr>
        <p:spPr>
          <a:xfrm>
            <a:off x="1342263" y="239508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</p:spTree>
    <p:extLst>
      <p:ext uri="{BB962C8B-B14F-4D97-AF65-F5344CB8AC3E}">
        <p14:creationId xmlns:p14="http://schemas.microsoft.com/office/powerpoint/2010/main" val="25689585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4" grpId="0" animBg="1"/>
      <p:bldP spid="205" grpId="0"/>
      <p:bldP spid="206" grpId="0" build="p"/>
      <p:bldP spid="8" grpId="0"/>
      <p:bldP spid="9" grpId="0"/>
      <p:bldP spid="15" grpId="0" animBg="1"/>
      <p:bldP spid="1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4762" y="66454"/>
            <a:ext cx="11191322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55546" y="152763"/>
            <a:ext cx="11111023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pt-BR" sz="14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Syntax​ </a:t>
            </a:r>
            <a:r>
              <a:rPr lang="km-KH" sz="14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ដើម្បីរៀបចំ </a:t>
            </a:r>
            <a:r>
              <a:rPr lang="pt-BR" sz="14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format </a:t>
            </a:r>
            <a:r>
              <a:rPr lang="km-KH" sz="14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ក្នុង </a:t>
            </a:r>
            <a:r>
              <a:rPr lang="pt-BR" sz="14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file</a:t>
            </a:r>
          </a:p>
          <a:p>
            <a:pPr lvl="2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&lt;minute&gt;​ &lt;hour&gt; &lt;day of month&gt; &lt;month&gt; &lt;day of week&gt; &lt;command&gt;</a:t>
            </a:r>
          </a:p>
          <a:p>
            <a:pPr lvl="2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pt-BR" u="sng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Field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	</a:t>
            </a:r>
            <a:r>
              <a:rPr lang="pt-BR" u="sng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value</a:t>
            </a:r>
          </a:p>
          <a:p>
            <a:pPr lvl="2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Minute		    	0-59	</a:t>
            </a:r>
          </a:p>
          <a:p>
            <a:pPr lvl="2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Hour			0-23</a:t>
            </a:r>
          </a:p>
          <a:p>
            <a:pPr lvl="2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Day			1-31</a:t>
            </a:r>
          </a:p>
          <a:p>
            <a:pPr lvl="2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Month			1-12</a:t>
            </a:r>
          </a:p>
          <a:p>
            <a:pPr lvl="2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Day of week                                         0-7 (0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និ​ង​ 7 សម្រាប់ 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Sunday(sun))</a:t>
            </a:r>
          </a:p>
          <a:p>
            <a:pPr lvl="2">
              <a:lnSpc>
                <a:spcPct val="200000"/>
              </a:lnSpc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ការប្រើប្រាស់ </a:t>
            </a:r>
            <a:r>
              <a:rPr lang="pt-BR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ranges 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ដើម្បីកំណត់ពេលវេលា</a:t>
            </a:r>
          </a:p>
          <a:p>
            <a:pPr lvl="2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Range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អាចកំណត់បានដោយប្រើសញ្ញា (-)​ 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hyphen.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409621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pPr lvl="0">
              <a:lnSpc>
                <a:spcPct val="200000"/>
              </a:lnSpc>
            </a:pP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1-5: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បង្ហាញថា 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Field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មានតម្លៃចាប់ពីលេខ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១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ដល់លេខ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៥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ការប្រើប្រាស់តម្លៃជាជំហានៗដើម្បីកំណត់ការចាប់ផ្តើម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:</a:t>
            </a:r>
            <a:endParaRPr lang="km-KH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*/3 ​ក្នុង ​​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hour field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ត្រូវគ្នាជាមួយមួយភាគ៣នៃម៉ោង (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0,3,6,9,12,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18 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and 21 )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ឧទាហរណ៍កំណត់ថ្ងៃ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ថ្ងៃដែលបញ្ជាមួយ 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run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ត្រូវបានកំណត់ពីរ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fields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គឺថ្ងៃនៃសប្តាហ៍និងថ្ងៃទី។ 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command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ដំណើរការបើ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មានមួយណាពិត។</a:t>
            </a:r>
            <a:endParaRPr lang="en-US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ឧទាហរណ៍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បញ្ជាខាងក្រោមត្រូវបាន 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execute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នៅម៉ោង 5:00 </a:t>
            </a:r>
            <a:r>
              <a:rPr lang="en-US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p.m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ថ្ងៃទី១និងថ្ងៃទី១៥ នឹងគ្រប់ថ្ងៃសុក្រ។</a:t>
            </a:r>
            <a:endParaRPr lang="en-US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ឧទាហរណ៍ </a:t>
            </a:r>
            <a:r>
              <a:rPr lang="en-US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file</a:t>
            </a:r>
          </a:p>
          <a:p>
            <a:pPr lvl="8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0	      17	      1,15	         *	            5	            /</a:t>
            </a:r>
            <a:r>
              <a:rPr lang="en-US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usr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/bin/wall "it time to go bed!"</a:t>
            </a:r>
          </a:p>
          <a:p>
            <a:pPr lvl="0">
              <a:lnSpc>
                <a:spcPct val="200000"/>
              </a:lnSpc>
            </a:pPr>
            <a:endParaRPr lang="pt-BR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553650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4762" y="66454"/>
            <a:ext cx="11191322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55546" y="152763"/>
            <a:ext cx="11111023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200000"/>
              </a:lnSpc>
            </a:pPr>
            <a:r>
              <a:rPr lang="en-US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endParaRPr lang="en-US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8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នេះវាប្រាប់ </a:t>
            </a:r>
            <a:r>
              <a:rPr lang="en-US" dirty="0" err="1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</a:t>
            </a:r>
            <a:r>
              <a:rPr lang="en-US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​ daemon 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ឲ្យ  </a:t>
            </a:r>
            <a:r>
              <a:rPr lang="en-US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execute 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បញ្ជា </a:t>
            </a:r>
            <a:r>
              <a:rPr lang="en-US" dirty="0" err="1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saytime</a:t>
            </a:r>
            <a:r>
              <a:rPr lang="en-US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នៅរៀងរាល់ ១៥ វិនាទី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:</a:t>
            </a:r>
            <a:endParaRPr lang="en-US" dirty="0">
              <a:solidFill>
                <a:srgbClr val="FF560D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8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*/15	*	*	*	*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usr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localbin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saytime</a:t>
            </a:r>
            <a:endParaRPr lang="en-US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8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បើអ្នកចង់ឲ្យវាបង្ហាញ១វិនាទីម្តងប្រើ ៖</a:t>
            </a:r>
          </a:p>
          <a:p>
            <a:pPr lvl="8">
              <a:lnSpc>
                <a:spcPct val="150000"/>
              </a:lnSpc>
            </a:pP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*	*	*	*	*	/</a:t>
            </a:r>
            <a:r>
              <a:rPr lang="pt-BR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usr/local/bin/saytime%</a:t>
            </a:r>
          </a:p>
          <a:p>
            <a:pPr lvl="8">
              <a:lnSpc>
                <a:spcPct val="150000"/>
              </a:lnSpc>
              <a:buClr>
                <a:srgbClr val="FFFFFF"/>
              </a:buClr>
              <a:buSzPts val="1200"/>
              <a:defRPr/>
            </a:pP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ឧទាហរណ៍មួយទៀត​ ៖</a:t>
            </a:r>
          </a:p>
          <a:p>
            <a:pPr lvl="8">
              <a:lnSpc>
                <a:spcPct val="150000"/>
              </a:lnSpc>
              <a:buClr>
                <a:srgbClr val="FFFFFF"/>
              </a:buClr>
              <a:buSzPts val="1200"/>
              <a:defRPr/>
            </a:pPr>
            <a:r>
              <a:rPr lang="km-KH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	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0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0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*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*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*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/backup.sh</a:t>
            </a:r>
            <a:endParaRPr lang="km-KH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8">
              <a:lnSpc>
                <a:spcPct val="150000"/>
              </a:lnSpc>
              <a:buClr>
                <a:srgbClr val="FFFFFF"/>
              </a:buClr>
              <a:buSzPts val="1200"/>
              <a:defRPr/>
            </a:pP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This </a:t>
            </a:r>
            <a:r>
              <a:rPr lang="en-US" dirty="0" err="1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cron</a:t>
            </a:r>
            <a:r>
              <a:rPr lang="en-US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 job will run the backup.sh script every day at midnight.</a:t>
            </a:r>
          </a:p>
          <a:p>
            <a:pPr lvl="8">
              <a:lnSpc>
                <a:spcPct val="150000"/>
              </a:lnSpc>
              <a:buClr>
                <a:srgbClr val="FFFFFF"/>
              </a:buClr>
              <a:buSzPts val="1200"/>
              <a:defRPr/>
            </a:pP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pPr lvl="8">
              <a:lnSpc>
                <a:spcPct val="150000"/>
              </a:lnSpc>
              <a:buClr>
                <a:srgbClr val="FFFFFF"/>
              </a:buClr>
              <a:buSzPts val="1200"/>
              <a:defRPr/>
            </a:pP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*	22	*	*	1-4	/</a:t>
            </a:r>
            <a:r>
              <a:rPr lang="en-US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usr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/bin/wall ‘Time for bed! Stop  working now?’</a:t>
            </a:r>
          </a:p>
          <a:p>
            <a:pPr lvl="8">
              <a:lnSpc>
                <a:spcPct val="150000"/>
              </a:lnSpc>
              <a:buClr>
                <a:srgbClr val="FFFFFF"/>
              </a:buClr>
              <a:buSzPts val="1200"/>
              <a:defRPr/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ca-E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វានឹង 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Broadcast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នៅម៉ោង ១០ 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P.M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ពីថ្ងៃចន្ទដល់ថ្ងៃសុក្រ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</a:t>
            </a:r>
            <a:endParaRPr lang="km-KH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8">
              <a:lnSpc>
                <a:spcPct val="150000"/>
              </a:lnSpc>
              <a:buClr>
                <a:srgbClr val="FFFFFF"/>
              </a:buClr>
              <a:buSzPts val="1200"/>
              <a:defRPr/>
            </a:pPr>
            <a:endParaRPr lang="km-KH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b="1" dirty="0">
                <a:solidFill>
                  <a:srgbClr val="FF560D"/>
                </a:solidFill>
              </a:rPr>
              <a:t>Additional Resources</a:t>
            </a:r>
            <a:endParaRPr lang="en-US" dirty="0">
              <a:solidFill>
                <a:srgbClr val="FF560D"/>
              </a:solidFill>
            </a:endParaRPr>
          </a:p>
          <a:p>
            <a:pPr fontAlgn="base"/>
            <a:r>
              <a:rPr lang="km-KH" dirty="0"/>
              <a:t>	</a:t>
            </a:r>
            <a:r>
              <a:rPr lang="en-US" dirty="0" err="1"/>
              <a:t>Crontab.guru</a:t>
            </a:r>
            <a:r>
              <a:rPr lang="en-US" dirty="0"/>
              <a:t>: </a:t>
            </a:r>
            <a:r>
              <a:rPr lang="en-US" u="sng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https://crontab.guru/examples.html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u="sng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https://crontab.guru/examples.html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km-KH" dirty="0">
              <a:solidFill>
                <a:srgbClr val="0070C0"/>
              </a:solidFill>
            </a:endParaRPr>
          </a:p>
          <a:p>
            <a:pPr fontAlgn="base"/>
            <a:r>
              <a:rPr lang="km-KH" dirty="0"/>
              <a:t>	</a:t>
            </a:r>
            <a:r>
              <a:rPr lang="en-US" dirty="0"/>
              <a:t>is a great resource for learning about crontab syntax and creating </a:t>
            </a:r>
            <a:r>
              <a:rPr lang="en-US" dirty="0" err="1"/>
              <a:t>cron</a:t>
            </a:r>
            <a:r>
              <a:rPr lang="en-US" dirty="0"/>
              <a:t> jobs.</a:t>
            </a:r>
          </a:p>
          <a:p>
            <a:pPr lvl="0">
              <a:lnSpc>
                <a:spcPct val="200000"/>
              </a:lnSpc>
            </a:pPr>
            <a:endParaRPr lang="pt-BR" sz="16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708080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925" dirty="0">
                <a:solidFill>
                  <a:srgbClr val="273C75">
                    <a:lumMod val="20000"/>
                    <a:lumOff val="80000"/>
                  </a:srgbClr>
                </a:solidFill>
                <a:latin typeface="សម្រាប់កូនខ្មែរ" panose="02000500000000020004" pitchFamily="2" charset="0"/>
                <a:cs typeface="សម្រាប់កូនខ្មែរ" panose="02000500000000020004" pitchFamily="2" charset="0"/>
              </a:rPr>
              <a:t>6.0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73C75">
                  <a:lumMod val="20000"/>
                  <a:lumOff val="80000"/>
                </a:srgbClr>
              </a:solidFill>
              <a:effectLst/>
              <a:uLnTx/>
              <a:uFillTx/>
              <a:latin typeface="សម្រាប់កូនខ្មែរ" panose="02000500000000020004" pitchFamily="2" charset="0"/>
              <a:ea typeface="+mn-ea"/>
              <a:cs typeface="សម្រាប់កូនខ្មែរ" panose="02000500000000020004" pitchFamily="2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lang="en-US" altLang="de-DE" sz="3600" dirty="0">
                <a:solidFill>
                  <a:srgbClr val="FF560D"/>
                </a:solidFill>
                <a:latin typeface="Khmer Moul" panose="02060603050605020204" pitchFamily="18" charset="0"/>
              </a:rPr>
              <a:t>6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432347"/>
            <a:ext cx="4233678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km-KH" altLang="de-DE" sz="2400" b="1" kern="1200" noProof="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ការកំណត់ទំហំ </a:t>
            </a:r>
            <a:r>
              <a:rPr lang="en-US" altLang="de-DE" sz="2400" b="1" kern="1200" noProof="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Disk</a:t>
            </a:r>
            <a:r>
              <a:rPr lang="km-KH" altLang="de-DE" sz="2400" b="1" kern="1200" noProof="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 សម្រាប់ឲ្យអ្នកប្រើប្រាស់</a:t>
            </a:r>
            <a:endParaRPr kumimoji="0" lang="de-DE" altLang="de-DE" sz="2400" b="0" i="0" u="none" strike="noStrike" kern="1200" cap="none" spc="0" normalizeH="0" baseline="0" noProof="0" dirty="0">
              <a:ln>
                <a:noFill/>
              </a:ln>
              <a:solidFill>
                <a:srgbClr val="7F8FA1"/>
              </a:solidFill>
              <a:effectLst/>
              <a:uLnTx/>
              <a:uFillTx/>
              <a:latin typeface="Segoe UI Semibold"/>
              <a:ea typeface="+mn-ea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BBA8877-333B-4EF1-9BEE-07949F45F9CB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02F3712-FEB9-4B25-9CCA-57333719DCD0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81FB21C-6D36-489D-BE4C-9A632A1E6D1F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8B81484-FF0E-491D-BCBF-5B0D99465997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2D6F514-B63F-412C-9F7A-B6833C88A757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7E9025A-5689-4B33-9C77-BBE1D0CDBC7A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D864928-AE55-47DF-8CF2-68A08C93632D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B135538-61F8-4D2E-B058-20CD9BE7177E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46869FC-AE69-4EF9-B8E5-F87AA6211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A1099BC-90B1-47AF-B314-C536EFF2ED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3450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925" dirty="0">
                <a:solidFill>
                  <a:srgbClr val="273C75">
                    <a:lumMod val="20000"/>
                    <a:lumOff val="80000"/>
                  </a:srgbClr>
                </a:solidFill>
                <a:latin typeface="សម្រាប់កូនខ្មែរ" panose="02000500000000020004" pitchFamily="2" charset="0"/>
                <a:cs typeface="សម្រាប់កូនខ្មែរ" panose="02000500000000020004" pitchFamily="2" charset="0"/>
              </a:rPr>
              <a:t>6.1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73C75">
                  <a:lumMod val="20000"/>
                  <a:lumOff val="80000"/>
                </a:srgbClr>
              </a:solidFill>
              <a:effectLst/>
              <a:uLnTx/>
              <a:uFillTx/>
              <a:latin typeface="សម្រាប់កូនខ្មែរ" panose="02000500000000020004" pitchFamily="2" charset="0"/>
              <a:ea typeface="+mn-ea"/>
              <a:cs typeface="សម្រាប់កូនខ្មែរ" panose="02000500000000020004" pitchFamily="2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lang="en-US" altLang="de-DE" sz="3600" dirty="0">
                <a:solidFill>
                  <a:srgbClr val="FF560D"/>
                </a:solidFill>
                <a:latin typeface="Khmer Moul" panose="02060603050605020204" pitchFamily="18" charset="0"/>
              </a:rPr>
              <a:t>6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597755"/>
            <a:ext cx="4233678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ការកំណត់ទំហំ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Disk</a:t>
            </a:r>
            <a:endParaRPr kumimoji="0" lang="de-DE" altLang="de-DE" sz="2400" b="0" i="0" u="none" strike="noStrike" kern="1200" cap="none" spc="0" normalizeH="0" baseline="0" noProof="0" dirty="0">
              <a:ln>
                <a:noFill/>
              </a:ln>
              <a:solidFill>
                <a:srgbClr val="7F8FA1"/>
              </a:solidFill>
              <a:effectLst/>
              <a:uLnTx/>
              <a:uFillTx/>
              <a:latin typeface="Segoe UI Semibold"/>
              <a:ea typeface="+mn-ea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B5785E6-BDF3-4487-ADC6-92EC655C3CF8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1C2F51F-16FB-4792-B9ED-18840F5599B4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B2902EB-80AC-48E6-A835-2F007D9C68AE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51BA7B5-6534-46E0-9E27-DE223A119ED0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F7DEA35-6BAE-41A4-8F63-6576C6F934FC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2C5FB52-BECF-4582-93DF-680DD9F57D1B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CAEF384-33E9-431E-94C5-95DB36F63133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DD62AC0-3858-4C2A-A718-F8EF5857531A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B207121-557B-4FE3-913D-9CE788777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472D5AD-6F7E-4D9B-A515-AAFE0A4AB8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847282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4762" y="66454"/>
            <a:ext cx="11191322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55546" y="152763"/>
            <a:ext cx="11111023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ចំពោះប្រព័ន្ធដែលអ្នកប្រើប្រាស់ច្រើននាក់ ការកំណត់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Disk quota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ឲ្យអ្នកប្រើប្រាស់មានសារៈសំខាន់ណាស់ពីព្រោះ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ថាវាបានកំណត់ទំហំ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Hard disk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ឲ្យអ្នកប្រើប្រាស់ទៅតាមតម្រូវការហើយជៀសវាងការធ្វើឲ្យពេញនៃ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Hard disk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។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239227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925" b="0" i="0" u="none" strike="noStrike" kern="0" cap="none" spc="0" normalizeH="0" baseline="0" noProof="0" dirty="0">
                <a:ln>
                  <a:noFill/>
                </a:ln>
                <a:solidFill>
                  <a:srgbClr val="273C75">
                    <a:lumMod val="20000"/>
                    <a:lumOff val="80000"/>
                  </a:srgbClr>
                </a:solidFill>
                <a:effectLst/>
                <a:uLnTx/>
                <a:uFillTx/>
                <a:latin typeface="សម្រាប់កូនខ្មែរ" panose="02000500000000020004" pitchFamily="2" charset="0"/>
                <a:ea typeface="+mn-ea"/>
                <a:cs typeface="សម្រាប់កូនខ្មែរ" panose="02000500000000020004" pitchFamily="2" charset="0"/>
                <a:sym typeface="Arial"/>
              </a:rPr>
              <a:t>6.2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73C75">
                  <a:lumMod val="20000"/>
                  <a:lumOff val="80000"/>
                </a:srgbClr>
              </a:solidFill>
              <a:effectLst/>
              <a:uLnTx/>
              <a:uFillTx/>
              <a:latin typeface="សម្រាប់កូនខ្មែរ" panose="02000500000000020004" pitchFamily="2" charset="0"/>
              <a:ea typeface="+mn-ea"/>
              <a:cs typeface="សម្រាប់កូនខ្មែរ" panose="02000500000000020004" pitchFamily="2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6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597755"/>
            <a:ext cx="4233678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ការអនុវត្ត​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Quota</a:t>
            </a:r>
            <a:endParaRPr kumimoji="0" lang="de-DE" altLang="de-DE" sz="2400" b="0" i="0" u="none" strike="noStrike" kern="1200" cap="none" spc="0" normalizeH="0" baseline="0" noProof="0" dirty="0">
              <a:ln>
                <a:noFill/>
              </a:ln>
              <a:solidFill>
                <a:srgbClr val="7F8FA1"/>
              </a:solidFill>
              <a:effectLst/>
              <a:uLnTx/>
              <a:uFillTx/>
              <a:latin typeface="Segoe UI Semibold"/>
              <a:ea typeface="+mn-ea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EA80474-1705-48FE-A2F9-4DC626571BDE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3F79821-7E6F-4035-8B9D-71B5D447D660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13A439-7E5E-4DC9-9B90-3E92547B6F2C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FB364C1-6158-4B5E-B852-8D368D6F1E4E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914B87-F394-457B-9210-76598B447F6C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4D0AEFE-8BE6-4887-9E67-20E1CA70D084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762DF03-7594-45FE-A450-CB16BE07C44A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4AC4763-E29B-4D3C-A342-496038C47321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98A43C2-AF53-43F7-9290-5241754B3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C3F982A-93F8-45F2-B18C-50067DA2B9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182350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*Quota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គឺជាអ្វីដែលអ្នកគ្រប់គ្រងប្រព័ន្ធទាំងអស់ប្រើដើម្បីគ្រប់គ្រងទំហំ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Disk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ដែលប្រើប្រាស់នៅលើម៉ាស៊ីនមេដោយ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អ្នកប្រើប្រាស់ម្នាក់ឬក្រុមនិងកំណត់លើការប្រើប្រាស់ទំហំផ្ទុក។ យើងអាចកំណត់​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Quota​​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ឲ្យក្រុម​​អ្នកប្រើប្រាស់​​​ ឬអាច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កំណត់ឲ្យអ្នកប្រើប្រាស់ម្នាក់ៗបានដោយប្រើ​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GID​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។ 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ដូច្នេះវាជួយពួកគេគ្រប់គ្រងការប្រើប្រាស់ទំហំ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Disk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នៅលើប្រព័ន្ធ។</a:t>
            </a: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*ដើម្បីគ្រប់គ្រងលើ​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Disk Quota​​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យើងត្រូវប្រើពាក្យបញ្ជាដូចជា: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		- quota: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សម្រាប់បង្ហាញព័ត៌មានពី​​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disk quota</a:t>
            </a: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Example: 	</a:t>
            </a:r>
            <a:r>
              <a:rPr lang="en-US" i="1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quota​ username (to display default user quota)</a:t>
            </a:r>
          </a:p>
          <a:p>
            <a:pPr lvl="1"/>
            <a:r>
              <a:rPr lang="en-US" i="1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quota -u (to display root user quota)</a:t>
            </a:r>
          </a:p>
          <a:p>
            <a:pPr lvl="1"/>
            <a:endParaRPr lang="en-US" i="1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1"/>
            <a:r>
              <a:rPr lang="en-US" i="1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		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-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quotaon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សម្រាប់បើកនឹងកំណត់​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disk quota​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ឲ្យអ្នកប្រើប្រាស់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Example:	</a:t>
            </a:r>
            <a:r>
              <a:rPr lang="en-US" i="1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quotaon</a:t>
            </a:r>
            <a:r>
              <a:rPr lang="en-US" i="1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-a (to enable user and group quotas for all file systems)</a:t>
            </a:r>
          </a:p>
          <a:p>
            <a:pPr lvl="1"/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                    -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repquota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សម្រាប់បង្ហាញពី​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Quota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ដែលមាន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Example:	</a:t>
            </a:r>
            <a:r>
              <a:rPr lang="en-US" i="1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repquota</a:t>
            </a:r>
            <a:r>
              <a:rPr lang="en-US" i="1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-u (to print a summary of user quotas in the file system)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934286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lvl="0" algn="ctr" defTabSz="685800">
              <a:lnSpc>
                <a:spcPct val="150000"/>
              </a:lnSpc>
              <a:buClrTx/>
              <a:defRPr/>
            </a:pPr>
            <a:r>
              <a:rPr lang="en-US" sz="14925" dirty="0">
                <a:solidFill>
                  <a:srgbClr val="273C75">
                    <a:lumMod val="20000"/>
                    <a:lumOff val="80000"/>
                  </a:srgbClr>
                </a:solidFill>
                <a:latin typeface="សម្រាប់កូនខ្មែរ" panose="02000500000000020004" pitchFamily="2" charset="0"/>
                <a:cs typeface="សម្រាប់កូនខ្មែរ" panose="02000500000000020004" pitchFamily="2" charset="0"/>
              </a:rPr>
              <a:t>6.3</a:t>
            </a:r>
            <a:endParaRPr lang="en-US" sz="750" dirty="0">
              <a:solidFill>
                <a:srgbClr val="273C75">
                  <a:lumMod val="20000"/>
                  <a:lumOff val="80000"/>
                </a:srgbClr>
              </a:solidFill>
              <a:latin typeface="សម្រាប់កូនខ្មែរ" panose="02000500000000020004" pitchFamily="2" charset="0"/>
              <a:cs typeface="សម្រាប់កូនខ្មែរ" panose="02000500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6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514926"/>
            <a:ext cx="4233678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Configuring Disk Quotas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5D2EA4C-FAEF-4524-983E-D36F88DC1341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C73F93-9D19-4FDF-8CF3-33EBD741C4E7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1A86CD2-AF49-473C-9BFE-59E0FF95A3C8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BDD1CC2-8E7C-46FA-B2BE-75BCD211A99A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48205E-F06B-4D07-BECC-D52A48C0627D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675C6F4-E233-461C-A398-8AB28C41C62B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E283ECE-8AA4-451F-AAD2-1BFE1E6BDD8D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5A5B7EE-0C39-4744-BB53-4E3858FCB769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BBBA9073-FCEC-42C0-9973-DD1F9E19E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477825C-5F3B-450F-A2DE-9521B9F3AA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729420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925" dirty="0">
                <a:solidFill>
                  <a:srgbClr val="273C75">
                    <a:lumMod val="20000"/>
                    <a:lumOff val="80000"/>
                  </a:srgbClr>
                </a:solidFill>
                <a:latin typeface="សម្រាប់កូនខ្មែរ" panose="02000500000000020004" pitchFamily="2" charset="0"/>
                <a:cs typeface="សម្រាប់កូនខ្មែរ" panose="02000500000000020004" pitchFamily="2" charset="0"/>
              </a:rPr>
              <a:t>3.1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73C75">
                  <a:lumMod val="20000"/>
                  <a:lumOff val="80000"/>
                </a:srgbClr>
              </a:solidFill>
              <a:effectLst/>
              <a:uLnTx/>
              <a:uFillTx/>
              <a:latin typeface="សម្រាប់កូនខ្មែរ" panose="02000500000000020004" pitchFamily="2" charset="0"/>
              <a:ea typeface="+mn-ea"/>
              <a:cs typeface="សម្រាប់កូនខ្មែរ" panose="02000500000000020004" pitchFamily="2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6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517647"/>
            <a:ext cx="4233678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ការកំណត់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Quota </a:t>
            </a: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ដោយប្រើ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XFS filesystem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9BC54E3-FC47-4DE7-B627-CF8619EB5E80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BC8C1FD-0BE2-4354-ACCB-C4722CBB528E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E1DB313-0A2B-43ED-A115-F53787FC427D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2B806C6-15B1-4735-B21B-8C6AA32518E1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CAFA8B2-DB95-43E5-8768-8673176CE45A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5765588-C4BF-480E-AE63-B0BA864A3302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0C2997F-7F20-40C6-9CB3-7D9EAF75D5F7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7858EF0-7269-4C74-A577-42D02E76177A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177214C-CFB3-4869-8633-78E3B199A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B31A0C1-25AE-4946-8280-C07D824DE1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72987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xmlns="" id="{AA85D4C3-2BC7-4E50-8F60-B2018ADDE7D6}"/>
              </a:ext>
            </a:extLst>
          </p:cNvPr>
          <p:cNvSpPr/>
          <p:nvPr/>
        </p:nvSpPr>
        <p:spPr>
          <a:xfrm>
            <a:off x="0" y="714375"/>
            <a:ext cx="5000626" cy="59055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42999A07-EA59-46B8-B26A-524183113BE5}"/>
              </a:ext>
            </a:extLst>
          </p:cNvPr>
          <p:cNvSpPr/>
          <p:nvPr/>
        </p:nvSpPr>
        <p:spPr>
          <a:xfrm>
            <a:off x="0" y="1457324"/>
            <a:ext cx="9144000" cy="288607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xmlns="" id="{3D58153F-9C2C-40F8-81AB-96E7C707D64B}"/>
              </a:ext>
            </a:extLst>
          </p:cNvPr>
          <p:cNvSpPr/>
          <p:nvPr/>
        </p:nvSpPr>
        <p:spPr>
          <a:xfrm>
            <a:off x="4762" y="1514738"/>
            <a:ext cx="9058275" cy="2761987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xmlns="" id="{B36584C9-6869-4DBF-B596-8906FE7C54F7}"/>
              </a:ext>
            </a:extLst>
          </p:cNvPr>
          <p:cNvSpPr/>
          <p:nvPr/>
        </p:nvSpPr>
        <p:spPr>
          <a:xfrm>
            <a:off x="0" y="1557600"/>
            <a:ext cx="8991600" cy="2676261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xmlns="" id="{9DAB601D-4CD8-452D-BCA8-4B54519BC6DC}"/>
              </a:ext>
            </a:extLst>
          </p:cNvPr>
          <p:cNvSpPr/>
          <p:nvPr/>
        </p:nvSpPr>
        <p:spPr>
          <a:xfrm>
            <a:off x="-1" y="1590936"/>
            <a:ext cx="8920163" cy="260958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xmlns="" id="{E721137A-7625-4BDF-B24B-BB2796675E39}"/>
              </a:ext>
            </a:extLst>
          </p:cNvPr>
          <p:cNvSpPr/>
          <p:nvPr/>
        </p:nvSpPr>
        <p:spPr>
          <a:xfrm>
            <a:off x="-2" y="1590936"/>
            <a:ext cx="8884445" cy="25972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       1.   RON DARYTO                                  6.   PUTH PISETH                                     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 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       2.  SOUN NIVOTH                                 7.   RANG PUTHIROTH 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 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       3.  KHEN HEANG                                  8.   POT SAMNANG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  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      4.  THEA OUDOM                                  9.  PHEA SOCHEAT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 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       5.  HENG MITHONA                            10.  CHANN SOKHOM     11.SAO CHANSOV</a:t>
            </a:r>
            <a:r>
              <a:rPr lang="en-US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ATH</a:t>
            </a:r>
          </a:p>
          <a:p>
            <a:pPr fontAlgn="ctr"/>
            <a:r>
              <a:rPr lang="en-US" b="1" dirty="0">
                <a:solidFill>
                  <a:srgbClr val="FFFF00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        </a:t>
            </a:r>
            <a:endParaRPr lang="en-US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22" name="Google Shape;211;p28">
            <a:extLst>
              <a:ext uri="{FF2B5EF4-FFF2-40B4-BE49-F238E27FC236}">
                <a16:creationId xmlns:a16="http://schemas.microsoft.com/office/drawing/2014/main" xmlns="" id="{9797FFCD-45DE-4E1E-ACA4-E8E5812BE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350" y="693787"/>
            <a:ext cx="45255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    GROUP 7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B9D8CABD-F6E3-4B97-8585-4565D709065C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A783D03-A842-4EBE-8C28-6A9D67D24AB5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FE11F1B-1C95-4142-AC15-F27ECA06DB68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18C1254-6E36-41FB-BBD1-01B1B18012E1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7F2C08E-3173-40DB-8D70-BD3011236E58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571F8D1A-4998-47EA-AFF0-AEDBF5E0C51C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3AF7ABD7-1AF4-412E-8FCD-233CC918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78DD18D4-2611-45F4-832F-05F2372E2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054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0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km-KH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១. ការបើក</a:t>
            </a:r>
            <a:r>
              <a:rPr lang="en-US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(Enable) Quota </a:t>
            </a:r>
            <a:r>
              <a:rPr lang="km-KH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ដើម្បីបន្ថែម </a:t>
            </a:r>
            <a:r>
              <a:rPr lang="en-US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mount options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EA442F0-5E3D-4B7E-857B-E9359848E697}"/>
              </a:ext>
            </a:extLst>
          </p:cNvPr>
          <p:cNvSpPr txBox="1"/>
          <p:nvPr/>
        </p:nvSpPr>
        <p:spPr>
          <a:xfrm>
            <a:off x="952242" y="1474061"/>
            <a:ext cx="6684410" cy="2246769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umount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/home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mount -0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uquota,gquota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/dev/sdb1 /home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vi 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etc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fstab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add options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/dev/mapper/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cetos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-root /                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xfs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defaults                            0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UUID-c4df086e-3699-4e02-b7cf  /boot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xfs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defaults                            0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/dev/mapper/centos-swap  swap 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swap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defaults                             0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/dev/sdb1            /home               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xfs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defaults,uquota,gquota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0 0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471394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km-KH" dirty="0">
                <a:solidFill>
                  <a:schemeClr val="tx1"/>
                </a:solidFill>
              </a:rPr>
              <a:t>២. កំណត់ </a:t>
            </a:r>
            <a:r>
              <a:rPr lang="en-US" dirty="0">
                <a:solidFill>
                  <a:schemeClr val="tx1"/>
                </a:solidFill>
              </a:rPr>
              <a:t>Quota </a:t>
            </a:r>
            <a:r>
              <a:rPr lang="km-KH" dirty="0">
                <a:solidFill>
                  <a:schemeClr val="tx1"/>
                </a:solidFill>
              </a:rPr>
              <a:t>ឲ្យ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mtClean="0">
                <a:solidFill>
                  <a:schemeClr val="tx1"/>
                </a:solidFill>
              </a:rPr>
              <a:t>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3397833-53B0-4737-8909-3A14EDD6E6B0}"/>
              </a:ext>
            </a:extLst>
          </p:cNvPr>
          <p:cNvSpPr txBox="1"/>
          <p:nvPr/>
        </p:nvSpPr>
        <p:spPr>
          <a:xfrm>
            <a:off x="884664" y="1061603"/>
            <a:ext cx="7582829" cy="3477875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run quota tool with expert mode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xfs_quota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–x /home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#show current status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xfs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-quota&gt; state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quota state on /home (/dev/sdb1)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Accounting: 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Enforcement: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Inode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#136 (2 blocks, 2 extents)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 quota state on /home (/dev/sdb1)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Accounting: 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Enforcement: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Inode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#137 (2 blocks, 2 extents)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quota state on /home (/dev/sdb1)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Accounting:  OF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Enforcement: OF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Inode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#137 (2 blocks, 2 extents)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Blocks grace time: [7 days 00:00:30]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Inodes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grace time: [7 days 00:00:30]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Realtime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Blocks grace time: [7 days 00:00:30]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429738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46585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2CF610E-D2A5-47E4-B1DB-283D2024EC9F}"/>
              </a:ext>
            </a:extLst>
          </p:cNvPr>
          <p:cNvSpPr txBox="1"/>
          <p:nvPr/>
        </p:nvSpPr>
        <p:spPr>
          <a:xfrm>
            <a:off x="431180" y="871870"/>
            <a:ext cx="3516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៣.​ កំណត់ 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Quota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ឲ្យ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Group </a:t>
            </a:r>
            <a:endParaRPr lang="en-US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D5736B0-2CE8-4293-A070-6758D69A31E6}"/>
              </a:ext>
            </a:extLst>
          </p:cNvPr>
          <p:cNvSpPr txBox="1"/>
          <p:nvPr/>
        </p:nvSpPr>
        <p:spPr>
          <a:xfrm>
            <a:off x="952242" y="1649906"/>
            <a:ext cx="6304157" cy="1815882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possible to set on non-interactive mode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xfs_quota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–x –c  ‘report –h –g ‘   /home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 quota on  /home (/dev/sdb1)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Blocks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 ID         Used               Soft          Hard warn/Grace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----------------------------------------------------------------------------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	      0    	           0 	                 00 [------------]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	      16k	           9G           10G  00 [------------]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953248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BEEA48-6F94-4D37-BFB3-B92077BE7B1A}"/>
              </a:ext>
            </a:extLst>
          </p:cNvPr>
          <p:cNvSpPr txBox="1"/>
          <p:nvPr/>
        </p:nvSpPr>
        <p:spPr>
          <a:xfrm>
            <a:off x="415320" y="745446"/>
            <a:ext cx="8705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៤. អ្នកអាចកំណត់ពីការព្រមាននៃ 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Quota 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ចំពោះការកំណត់បែបនេះគឺត្រូវការនូវ 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SMTP server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នៅលើ 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Server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របស់អ្នក។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</a:p>
          <a:p>
            <a:endParaRPr lang="en-US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D0E7320-1A63-4901-A68B-6F4696601B43}"/>
              </a:ext>
            </a:extLst>
          </p:cNvPr>
          <p:cNvSpPr txBox="1"/>
          <p:nvPr/>
        </p:nvSpPr>
        <p:spPr>
          <a:xfrm>
            <a:off x="330256" y="1142973"/>
            <a:ext cx="8289073" cy="3631763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if a user is over the limit when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runs, following warning is sent </a:t>
            </a:r>
            <a:endParaRPr kumimoji="0" lang="km-KH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DaunPenh" panose="01010101010101010101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From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root@dlp.srv.world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Fri  Oct  23  09:38:10    2011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Return-Path: &lt;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9"/>
              </a:rPr>
              <a:t>root@dlp.srv.world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X-Original-To: cent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Delivered-To: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0"/>
              </a:rPr>
              <a:t>cent@dlp.world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From: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root@srv.world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Reply-To: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1"/>
              </a:rPr>
              <a:t>root@srv.world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Subject: NOTE: You are exceeding your allocated desk space limits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cc: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1"/>
              </a:rPr>
              <a:t>root@srv.world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Content-Type: text/plain; charset=UTF-8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Content-Disposition: inline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Date: Fri, 23 Oct 2011  09:38:10  +0900 (JST)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Your disk usage has exceeded the agreed limits on this server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Please delete any unnecessary files on following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filesystems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Your Home Directory (/dev/sdb1)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		    Block limits		File limits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Filesystem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	used         soft         hard     grace      used     soft      hard         grace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/dev/sdb1	           +-     4112M     4096M    5120M   6days      6          0          0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root@srv.world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	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221824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C17E513-2753-4BC6-ACA4-D22708B85427}"/>
              </a:ext>
            </a:extLst>
          </p:cNvPr>
          <p:cNvSpPr txBox="1"/>
          <p:nvPr/>
        </p:nvSpPr>
        <p:spPr>
          <a:xfrm>
            <a:off x="557004" y="1190949"/>
            <a:ext cx="8029992" cy="28931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install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yum –y install quota-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vi 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etc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quotab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add device and description which quota is set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/dev/sdb1: Your Home Director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change domain name to your own one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sed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–I –e “ s/example\.com/server\.world/g” 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etc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warnquota.conf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run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-s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663044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925" b="0" i="0" u="none" strike="noStrike" kern="0" cap="none" spc="0" normalizeH="0" baseline="0" noProof="0" dirty="0">
                <a:ln>
                  <a:noFill/>
                </a:ln>
                <a:solidFill>
                  <a:srgbClr val="273C75">
                    <a:lumMod val="20000"/>
                    <a:lumOff val="80000"/>
                  </a:srgbClr>
                </a:solidFill>
                <a:effectLst/>
                <a:uLnTx/>
                <a:uFillTx/>
                <a:latin typeface="សម្រាប់កូនខ្មែរ" panose="02000500000000020004" pitchFamily="2" charset="0"/>
                <a:ea typeface="+mn-ea"/>
                <a:cs typeface="សម្រាប់កូនខ្មែរ" panose="02000500000000020004" pitchFamily="2" charset="0"/>
                <a:sym typeface="Arial"/>
              </a:rPr>
              <a:t>3.2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73C75">
                  <a:lumMod val="20000"/>
                  <a:lumOff val="80000"/>
                </a:srgbClr>
              </a:solidFill>
              <a:effectLst/>
              <a:uLnTx/>
              <a:uFillTx/>
              <a:latin typeface="សម្រាប់កូនខ្មែរ" panose="02000500000000020004" pitchFamily="2" charset="0"/>
              <a:ea typeface="+mn-ea"/>
              <a:cs typeface="សម្រាប់កូនខ្មែរ" panose="02000500000000020004" pitchFamily="2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102890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6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470891"/>
            <a:ext cx="4233678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ការកំណត់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Quota </a:t>
            </a: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ដែល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Mount point </a:t>
            </a: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ត្រូវបាន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Format </a:t>
            </a: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ជា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Ex4</a:t>
            </a:r>
            <a:endParaRPr kumimoji="0" lang="en-US" altLang="de-DE" sz="2400" b="1" i="0" u="none" strike="noStrike" kern="1200" cap="none" spc="0" normalizeH="0" baseline="0" noProof="0" dirty="0">
              <a:ln>
                <a:noFill/>
              </a:ln>
              <a:solidFill>
                <a:srgbClr val="7F8FA1"/>
              </a:solidFill>
              <a:effectLst/>
              <a:uLnTx/>
              <a:uFillTx/>
              <a:latin typeface="Ang DaunKeo" panose="020B0503020102020204" pitchFamily="34" charset="0"/>
              <a:ea typeface="+mn-ea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6288579-3125-46D7-9623-35ADD216FC3C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62D03D0-3799-486F-BE25-98B338BBA2CC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265252A-4A61-4C97-ACF0-267DFDA6EA10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C0229FD-3CCD-4ED5-AB40-5D5D89BB8D8A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A9159E5-654D-4B2E-B309-FC140B1601EE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6E2B986-B882-495B-AF8A-E89E082FAF1B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C4AE9F8-1ABB-4B0C-8524-9EF0E18E8845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E02A55D-9224-441D-92AF-7705A4E490B1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889BC99-6B6B-43F1-A3D0-70E855541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E50F67F-8CD0-47E1-A787-B994CD16C4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756536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F53DD9D-08C7-43A9-B52F-A9D8AB6DF446}"/>
              </a:ext>
            </a:extLst>
          </p:cNvPr>
          <p:cNvSpPr txBox="1"/>
          <p:nvPr/>
        </p:nvSpPr>
        <p:spPr>
          <a:xfrm>
            <a:off x="914400" y="931746"/>
            <a:ext cx="648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១. ដំឡើង </a:t>
            </a:r>
            <a:r>
              <a:rPr lang="en-US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quota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BA164C0-761D-4547-A2B4-29EF28AAFC4A}"/>
              </a:ext>
            </a:extLst>
          </p:cNvPr>
          <p:cNvSpPr txBox="1"/>
          <p:nvPr/>
        </p:nvSpPr>
        <p:spPr>
          <a:xfrm>
            <a:off x="1030518" y="1465010"/>
            <a:ext cx="6385932" cy="307777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yum –y install quota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563560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EAD4590-2FE1-451C-904F-A64B99EFA1C4}"/>
              </a:ext>
            </a:extLst>
          </p:cNvPr>
          <p:cNvSpPr txBox="1"/>
          <p:nvPr/>
        </p:nvSpPr>
        <p:spPr>
          <a:xfrm>
            <a:off x="467898" y="1418362"/>
            <a:ext cx="8170580" cy="3108543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umount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/home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mount -0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usrquota,grpquota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/dev/sdb1 /home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vi 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etc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fstab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add options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/dev/mapper/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VolGroup-lv_root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/                     ext4      defaults          1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UUID=cf3f9660-e40d-459d-8763 /boot          ext4      defaults          1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/dev/mapper/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VolGroup-lv_swap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swap 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swap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defaults          0 0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tmpfs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/dev/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shm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tmpfs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defaults      0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devpts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/dev/pts  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devpts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gid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=5,mode=620      0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sysfs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/sys       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sysfs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defaults                  0 0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defaults                     0 0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/dev/sdb1                            /home   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xfs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defaults,usrquota,grpquota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0 0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9BECC25-ECE8-46F1-9EFC-D20E55872081}"/>
              </a:ext>
            </a:extLst>
          </p:cNvPr>
          <p:cNvSpPr txBox="1"/>
          <p:nvPr/>
        </p:nvSpPr>
        <p:spPr>
          <a:xfrm>
            <a:off x="467898" y="809207"/>
            <a:ext cx="5122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២. បើក </a:t>
            </a:r>
            <a:r>
              <a:rPr lang="en-US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Quota </a:t>
            </a:r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ដើម្បីបន្ថែម </a:t>
            </a:r>
            <a:r>
              <a:rPr lang="en-US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mount options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67902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38E64BA-317D-4554-B1C7-67DFEA914DD2}"/>
              </a:ext>
            </a:extLst>
          </p:cNvPr>
          <p:cNvSpPr txBox="1"/>
          <p:nvPr/>
        </p:nvSpPr>
        <p:spPr>
          <a:xfrm>
            <a:off x="494371" y="828081"/>
            <a:ext cx="8155258" cy="4131900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enable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quotaon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uv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/home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/dev/sdb1 [/home]: user quotas turned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show status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quotaon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 quota on /home (/dev/sdb1) is off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quota on /home (/dev/sdb1) is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set quota to “cent”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edquota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–u cent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set Soft Limit 4G, Hard Limit 5G (specify with kilo bytes)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disk quotas for user cent (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uid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500):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Filesystem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blocks   soft   hard  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inodes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soft    hard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/dev/sdb1      16                4096000         5120000         7             0               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show  status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repquota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-au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***  Report for user quotas on device /dev/sdb1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 grace time:  7days; 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Inode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grace time:  7days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Block limits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             used             soft               hard     grace              used      soft     hard      grace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--------------------------------------------------------------------------------------------------------------------------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         --          20            0            0                                     2            0           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         --          16     4096000       5120000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BA74A32-5B63-4A9B-9F11-414943EC18E2}"/>
              </a:ext>
            </a:extLst>
          </p:cNvPr>
          <p:cNvSpPr txBox="1"/>
          <p:nvPr/>
        </p:nvSpPr>
        <p:spPr>
          <a:xfrm>
            <a:off x="446050" y="520304"/>
            <a:ext cx="305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៣. កំណត់ </a:t>
            </a:r>
            <a:r>
              <a:rPr lang="en-US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Quota </a:t>
            </a:r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ឲ្យ </a:t>
            </a:r>
            <a:r>
              <a:rPr lang="en-US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user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722947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561A28-5DC9-4400-AD65-EBA4CC050267}"/>
              </a:ext>
            </a:extLst>
          </p:cNvPr>
          <p:cNvSpPr txBox="1"/>
          <p:nvPr/>
        </p:nvSpPr>
        <p:spPr>
          <a:xfrm>
            <a:off x="579862" y="1589764"/>
            <a:ext cx="7857893" cy="2246769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apply setting of “cent” to “ fedora”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edquota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–p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fedora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repquota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–au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*** Repot for user quotas on device /dev/sdb1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 grace time: 7days;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Inode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grace time: 7days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                 used              soft         hard      grace    used       soft        hard        grace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-----------------------------------------------------------------------------------------------------------------------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       --         20                  0              0                          2           0           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       +-       5120000    4096000     5120000   6days    7           0           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Fedora   --            4            4096000     5120000                 4           0           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CD4F2F0-E3AE-4F7A-8E67-52FFB173FD7B}"/>
              </a:ext>
            </a:extLst>
          </p:cNvPr>
          <p:cNvSpPr txBox="1"/>
          <p:nvPr/>
        </p:nvSpPr>
        <p:spPr>
          <a:xfrm>
            <a:off x="579862" y="944136"/>
            <a:ext cx="564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៤. យើងអាចកំណត់</a:t>
            </a:r>
            <a:r>
              <a:rPr lang="en-US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Quota user </a:t>
            </a:r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នេះទៅឲ្យ </a:t>
            </a:r>
            <a:r>
              <a:rPr lang="en-US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user </a:t>
            </a:r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មួយទៀត</a:t>
            </a:r>
            <a:endParaRPr lang="en-US" dirty="0">
              <a:solidFill>
                <a:srgbClr val="FFFFFF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428304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rrow: Pentagon 74">
            <a:extLst>
              <a:ext uri="{FF2B5EF4-FFF2-40B4-BE49-F238E27FC236}">
                <a16:creationId xmlns:a16="http://schemas.microsoft.com/office/drawing/2014/main" xmlns="" id="{B215A999-3863-4EE2-A3CD-5D23493118D7}"/>
              </a:ext>
            </a:extLst>
          </p:cNvPr>
          <p:cNvSpPr/>
          <p:nvPr/>
        </p:nvSpPr>
        <p:spPr>
          <a:xfrm>
            <a:off x="0" y="0"/>
            <a:ext cx="11717079" cy="5143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Pentagon 72">
            <a:extLst>
              <a:ext uri="{FF2B5EF4-FFF2-40B4-BE49-F238E27FC236}">
                <a16:creationId xmlns:a16="http://schemas.microsoft.com/office/drawing/2014/main" xmlns="" id="{5831A934-010A-442C-AA50-73190CA5AD32}"/>
              </a:ext>
            </a:extLst>
          </p:cNvPr>
          <p:cNvSpPr/>
          <p:nvPr/>
        </p:nvSpPr>
        <p:spPr>
          <a:xfrm>
            <a:off x="35166" y="0"/>
            <a:ext cx="11717079" cy="514350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Pentagon 71">
            <a:extLst>
              <a:ext uri="{FF2B5EF4-FFF2-40B4-BE49-F238E27FC236}">
                <a16:creationId xmlns:a16="http://schemas.microsoft.com/office/drawing/2014/main" xmlns="" id="{30B5A298-54F1-4F28-AA0F-C8B9E0398388}"/>
              </a:ext>
            </a:extLst>
          </p:cNvPr>
          <p:cNvSpPr/>
          <p:nvPr/>
        </p:nvSpPr>
        <p:spPr>
          <a:xfrm>
            <a:off x="35165" y="0"/>
            <a:ext cx="11717079" cy="514350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xmlns="" id="{158278D7-8103-456B-8665-255484F10FAD}"/>
              </a:ext>
            </a:extLst>
          </p:cNvPr>
          <p:cNvSpPr/>
          <p:nvPr/>
        </p:nvSpPr>
        <p:spPr>
          <a:xfrm>
            <a:off x="-49119" y="0"/>
            <a:ext cx="11883156" cy="514350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xmlns="" id="{22733E1C-109C-49C0-87D5-2F213696020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think-cell Slide" r:id="rId7" imgW="344" imgH="344" progId="TCLayout.ActiveDocument.1">
                  <p:embed/>
                </p:oleObj>
              </mc:Choice>
              <mc:Fallback>
                <p:oleObj name="think-cell Slide" r:id="rId7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xmlns="" id="{22733E1C-109C-49C0-87D5-2F2136960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xmlns="" id="{ECA4ACE5-10D3-415B-9571-45426C854FA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3A5D89F-7E4B-484F-80BF-9905E5C9AF78}"/>
              </a:ext>
            </a:extLst>
          </p:cNvPr>
          <p:cNvSpPr txBox="1"/>
          <p:nvPr/>
        </p:nvSpPr>
        <p:spPr>
          <a:xfrm>
            <a:off x="651509" y="1074889"/>
            <a:ext cx="2265829" cy="49244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km-KH" altLang="de-DE" sz="3200" dirty="0">
                <a:solidFill>
                  <a:schemeClr val="bg2"/>
                </a:solidFill>
                <a:latin typeface="Khmer Moul" panose="02060603050605020204" pitchFamily="18" charset="0"/>
                <a:cs typeface="+mj-cs"/>
              </a:rPr>
              <a:t>ជំពូកទី</a:t>
            </a:r>
            <a:r>
              <a:rPr lang="en-US" altLang="de-DE" sz="2000" dirty="0">
                <a:solidFill>
                  <a:schemeClr val="bg2"/>
                </a:solidFill>
                <a:latin typeface="Khmer Moul" panose="02060603050605020204" pitchFamily="18" charset="0"/>
                <a:cs typeface="+mj-cs"/>
              </a:rPr>
              <a:t>5</a:t>
            </a:r>
            <a:endParaRPr lang="de-DE" altLang="de-DE" sz="3200" dirty="0">
              <a:solidFill>
                <a:schemeClr val="bg2"/>
              </a:solidFill>
              <a:latin typeface="Khmer Moul" panose="02060603050605020204" pitchFamily="18" charset="0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C18946B-FF0F-4994-A1FF-72C2E4DE3FA3}"/>
              </a:ext>
            </a:extLst>
          </p:cNvPr>
          <p:cNvSpPr txBox="1"/>
          <p:nvPr/>
        </p:nvSpPr>
        <p:spPr>
          <a:xfrm>
            <a:off x="5838034" y="1072895"/>
            <a:ext cx="2285999" cy="49244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km-KH" altLang="de-DE" sz="3200" dirty="0">
                <a:solidFill>
                  <a:schemeClr val="bg2"/>
                </a:solidFill>
                <a:latin typeface="Khmer Moul" panose="02060603050605020204" pitchFamily="18" charset="0"/>
                <a:cs typeface="+mj-cs"/>
              </a:rPr>
              <a:t>ជំពូកទី</a:t>
            </a:r>
            <a:r>
              <a:rPr lang="en-US" altLang="de-DE" sz="2000" dirty="0">
                <a:solidFill>
                  <a:schemeClr val="bg2"/>
                </a:solidFill>
                <a:latin typeface="Khmer Moul" panose="02060603050605020204" pitchFamily="18" charset="0"/>
                <a:cs typeface="+mj-cs"/>
              </a:rPr>
              <a:t>7</a:t>
            </a:r>
            <a:endParaRPr lang="de-DE" altLang="de-DE" sz="3200" dirty="0">
              <a:solidFill>
                <a:schemeClr val="bg2"/>
              </a:solidFill>
              <a:latin typeface="Khmer Moul" panose="02060603050605020204" pitchFamily="18" charset="0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284A607-2DFE-40B6-B7B1-5AA4511386B1}"/>
              </a:ext>
            </a:extLst>
          </p:cNvPr>
          <p:cNvSpPr txBox="1"/>
          <p:nvPr/>
        </p:nvSpPr>
        <p:spPr>
          <a:xfrm>
            <a:off x="3234687" y="1076326"/>
            <a:ext cx="2285999" cy="49244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km-KH" altLang="de-DE" sz="3200" dirty="0">
                <a:solidFill>
                  <a:schemeClr val="bg2"/>
                </a:solidFill>
                <a:latin typeface="Khmer Moul" panose="02060603050605020204" pitchFamily="18" charset="0"/>
                <a:cs typeface="+mj-cs"/>
              </a:rPr>
              <a:t>ជំពូកទី</a:t>
            </a:r>
            <a:r>
              <a:rPr lang="en-US" altLang="de-DE" sz="2000" dirty="0">
                <a:solidFill>
                  <a:schemeClr val="bg2"/>
                </a:solidFill>
                <a:latin typeface="Khmer Moul" panose="02060603050605020204" pitchFamily="18" charset="0"/>
                <a:cs typeface="+mj-cs"/>
              </a:rPr>
              <a:t>6</a:t>
            </a:r>
            <a:endParaRPr lang="de-DE" altLang="de-DE" sz="3200" dirty="0">
              <a:solidFill>
                <a:schemeClr val="bg2"/>
              </a:solidFill>
              <a:latin typeface="Khmer Moul" panose="02060603050605020204" pitchFamily="18" charset="0"/>
              <a:cs typeface="+mj-cs"/>
            </a:endParaRPr>
          </a:p>
        </p:txBody>
      </p:sp>
      <p:sp>
        <p:nvSpPr>
          <p:cNvPr id="39" name="Google Shape;227;p30">
            <a:extLst>
              <a:ext uri="{FF2B5EF4-FFF2-40B4-BE49-F238E27FC236}">
                <a16:creationId xmlns:a16="http://schemas.microsoft.com/office/drawing/2014/main" xmlns="" id="{25A53E1C-0A0D-456D-ACDD-B8FC86F6FB98}"/>
              </a:ext>
            </a:extLst>
          </p:cNvPr>
          <p:cNvSpPr txBox="1">
            <a:spLocks/>
          </p:cNvSpPr>
          <p:nvPr/>
        </p:nvSpPr>
        <p:spPr>
          <a:xfrm>
            <a:off x="619866" y="3146538"/>
            <a:ext cx="50122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5.4</a:t>
            </a:r>
          </a:p>
        </p:txBody>
      </p:sp>
      <p:sp>
        <p:nvSpPr>
          <p:cNvPr id="40" name="Google Shape;231;p30">
            <a:extLst>
              <a:ext uri="{FF2B5EF4-FFF2-40B4-BE49-F238E27FC236}">
                <a16:creationId xmlns:a16="http://schemas.microsoft.com/office/drawing/2014/main" xmlns="" id="{E9B8C727-C80C-42DD-B6F5-14686CB53BCD}"/>
              </a:ext>
            </a:extLst>
          </p:cNvPr>
          <p:cNvSpPr txBox="1">
            <a:spLocks/>
          </p:cNvSpPr>
          <p:nvPr/>
        </p:nvSpPr>
        <p:spPr>
          <a:xfrm>
            <a:off x="1121090" y="3139286"/>
            <a:ext cx="179813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ការគ្រប់គ្រងលើ </a:t>
            </a:r>
            <a:r>
              <a:rPr lang="en-US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Service</a:t>
            </a:r>
            <a:endParaRPr lang="en-US" sz="1200" u="sng" dirty="0">
              <a:solidFill>
                <a:schemeClr val="tx1"/>
              </a:solidFill>
            </a:endParaRPr>
          </a:p>
        </p:txBody>
      </p:sp>
      <p:sp>
        <p:nvSpPr>
          <p:cNvPr id="49" name="Google Shape;227;p30">
            <a:extLst>
              <a:ext uri="{FF2B5EF4-FFF2-40B4-BE49-F238E27FC236}">
                <a16:creationId xmlns:a16="http://schemas.microsoft.com/office/drawing/2014/main" xmlns="" id="{4499FEBB-157B-45DA-9315-2140F1D31B1E}"/>
              </a:ext>
            </a:extLst>
          </p:cNvPr>
          <p:cNvSpPr txBox="1">
            <a:spLocks/>
          </p:cNvSpPr>
          <p:nvPr/>
        </p:nvSpPr>
        <p:spPr>
          <a:xfrm>
            <a:off x="3245718" y="3124782"/>
            <a:ext cx="50122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6.1</a:t>
            </a:r>
          </a:p>
        </p:txBody>
      </p:sp>
      <p:sp>
        <p:nvSpPr>
          <p:cNvPr id="50" name="Google Shape;231;p30">
            <a:extLst>
              <a:ext uri="{FF2B5EF4-FFF2-40B4-BE49-F238E27FC236}">
                <a16:creationId xmlns:a16="http://schemas.microsoft.com/office/drawing/2014/main" xmlns="" id="{D413DC88-3B7D-4F4C-88CF-9D5F3FBE6011}"/>
              </a:ext>
            </a:extLst>
          </p:cNvPr>
          <p:cNvSpPr txBox="1">
            <a:spLocks/>
          </p:cNvSpPr>
          <p:nvPr/>
        </p:nvSpPr>
        <p:spPr>
          <a:xfrm>
            <a:off x="3746942" y="3117530"/>
            <a:ext cx="179813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m-KH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ការកំណត់ទំហំ</a:t>
            </a:r>
            <a:r>
              <a:rPr lang="en-US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Disk</a:t>
            </a:r>
            <a:endParaRPr lang="en-US" sz="1050" u="sng" dirty="0">
              <a:solidFill>
                <a:schemeClr val="tx1"/>
              </a:solidFill>
            </a:endParaRPr>
          </a:p>
        </p:txBody>
      </p:sp>
      <p:sp>
        <p:nvSpPr>
          <p:cNvPr id="51" name="Google Shape;227;p30">
            <a:extLst>
              <a:ext uri="{FF2B5EF4-FFF2-40B4-BE49-F238E27FC236}">
                <a16:creationId xmlns:a16="http://schemas.microsoft.com/office/drawing/2014/main" xmlns="" id="{6582BE62-8620-4112-A1DE-7297A9573FD0}"/>
              </a:ext>
            </a:extLst>
          </p:cNvPr>
          <p:cNvSpPr txBox="1">
            <a:spLocks/>
          </p:cNvSpPr>
          <p:nvPr/>
        </p:nvSpPr>
        <p:spPr>
          <a:xfrm>
            <a:off x="3245718" y="3494528"/>
            <a:ext cx="50122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6.</a:t>
            </a:r>
            <a:r>
              <a:rPr lang="en-US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2</a:t>
            </a:r>
            <a:endParaRPr lang="en" sz="1400" i="1" dirty="0">
              <a:solidFill>
                <a:schemeClr val="dk2"/>
              </a:solidFill>
              <a:latin typeface="Be Vietnam Pro Light"/>
              <a:sym typeface="Be Vietnam Pro Light"/>
            </a:endParaRPr>
          </a:p>
        </p:txBody>
      </p:sp>
      <p:sp>
        <p:nvSpPr>
          <p:cNvPr id="52" name="Google Shape;231;p30">
            <a:extLst>
              <a:ext uri="{FF2B5EF4-FFF2-40B4-BE49-F238E27FC236}">
                <a16:creationId xmlns:a16="http://schemas.microsoft.com/office/drawing/2014/main" xmlns="" id="{026147E3-4BDB-409C-A4FA-6C77AAC5190A}"/>
              </a:ext>
            </a:extLst>
          </p:cNvPr>
          <p:cNvSpPr txBox="1">
            <a:spLocks/>
          </p:cNvSpPr>
          <p:nvPr/>
        </p:nvSpPr>
        <p:spPr>
          <a:xfrm>
            <a:off x="3746942" y="3487276"/>
            <a:ext cx="179813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m-KH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ការអនុវត្ត</a:t>
            </a:r>
            <a:r>
              <a:rPr lang="en-US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Quota</a:t>
            </a:r>
          </a:p>
        </p:txBody>
      </p:sp>
      <p:sp>
        <p:nvSpPr>
          <p:cNvPr id="53" name="Google Shape;227;p30">
            <a:extLst>
              <a:ext uri="{FF2B5EF4-FFF2-40B4-BE49-F238E27FC236}">
                <a16:creationId xmlns:a16="http://schemas.microsoft.com/office/drawing/2014/main" xmlns="" id="{5EB5734E-DC6A-4C89-9CA9-576F30EEC04F}"/>
              </a:ext>
            </a:extLst>
          </p:cNvPr>
          <p:cNvSpPr txBox="1">
            <a:spLocks/>
          </p:cNvSpPr>
          <p:nvPr/>
        </p:nvSpPr>
        <p:spPr>
          <a:xfrm>
            <a:off x="3245718" y="3833017"/>
            <a:ext cx="50122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6.3</a:t>
            </a:r>
          </a:p>
        </p:txBody>
      </p:sp>
      <p:sp>
        <p:nvSpPr>
          <p:cNvPr id="54" name="Google Shape;231;p30">
            <a:extLst>
              <a:ext uri="{FF2B5EF4-FFF2-40B4-BE49-F238E27FC236}">
                <a16:creationId xmlns:a16="http://schemas.microsoft.com/office/drawing/2014/main" xmlns="" id="{5AF6C8BC-63F0-402D-BBFD-DB2837BB4197}"/>
              </a:ext>
            </a:extLst>
          </p:cNvPr>
          <p:cNvSpPr txBox="1">
            <a:spLocks/>
          </p:cNvSpPr>
          <p:nvPr/>
        </p:nvSpPr>
        <p:spPr>
          <a:xfrm>
            <a:off x="3746942" y="3825765"/>
            <a:ext cx="179813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Configuring Disk Quota</a:t>
            </a:r>
            <a:endParaRPr lang="en-US" sz="1050" u="sng" dirty="0">
              <a:solidFill>
                <a:schemeClr val="tx1"/>
              </a:solidFill>
            </a:endParaRPr>
          </a:p>
        </p:txBody>
      </p:sp>
      <p:sp>
        <p:nvSpPr>
          <p:cNvPr id="55" name="Google Shape;227;p30">
            <a:extLst>
              <a:ext uri="{FF2B5EF4-FFF2-40B4-BE49-F238E27FC236}">
                <a16:creationId xmlns:a16="http://schemas.microsoft.com/office/drawing/2014/main" xmlns="" id="{F580F5F4-66E2-4486-8171-AEA5401C15D5}"/>
              </a:ext>
            </a:extLst>
          </p:cNvPr>
          <p:cNvSpPr txBox="1">
            <a:spLocks/>
          </p:cNvSpPr>
          <p:nvPr/>
        </p:nvSpPr>
        <p:spPr>
          <a:xfrm>
            <a:off x="3225545" y="4210015"/>
            <a:ext cx="649769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6.3.1</a:t>
            </a:r>
          </a:p>
        </p:txBody>
      </p:sp>
      <p:sp>
        <p:nvSpPr>
          <p:cNvPr id="56" name="Google Shape;231;p30">
            <a:extLst>
              <a:ext uri="{FF2B5EF4-FFF2-40B4-BE49-F238E27FC236}">
                <a16:creationId xmlns:a16="http://schemas.microsoft.com/office/drawing/2014/main" xmlns="" id="{46B6119C-2560-4B59-94CA-2CEAE665B4DD}"/>
              </a:ext>
            </a:extLst>
          </p:cNvPr>
          <p:cNvSpPr txBox="1">
            <a:spLocks/>
          </p:cNvSpPr>
          <p:nvPr/>
        </p:nvSpPr>
        <p:spPr>
          <a:xfrm>
            <a:off x="3726770" y="4202763"/>
            <a:ext cx="212462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defTabSz="685800">
              <a:buClrTx/>
            </a:pPr>
            <a:r>
              <a:rPr lang="km-KH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ការកំណត់ </a:t>
            </a:r>
            <a:r>
              <a:rPr lang="en-US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Quota </a:t>
            </a:r>
            <a:r>
              <a:rPr lang="km-KH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ដោយប្រើ </a:t>
            </a:r>
            <a:r>
              <a:rPr lang="en-US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XFS filesystem</a:t>
            </a:r>
          </a:p>
        </p:txBody>
      </p:sp>
      <p:sp>
        <p:nvSpPr>
          <p:cNvPr id="57" name="Google Shape;227;p30">
            <a:extLst>
              <a:ext uri="{FF2B5EF4-FFF2-40B4-BE49-F238E27FC236}">
                <a16:creationId xmlns:a16="http://schemas.microsoft.com/office/drawing/2014/main" xmlns="" id="{A9BBBB61-455E-454A-A233-713E65D698FC}"/>
              </a:ext>
            </a:extLst>
          </p:cNvPr>
          <p:cNvSpPr txBox="1">
            <a:spLocks/>
          </p:cNvSpPr>
          <p:nvPr/>
        </p:nvSpPr>
        <p:spPr>
          <a:xfrm>
            <a:off x="5851398" y="3139286"/>
            <a:ext cx="50122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7.1</a:t>
            </a:r>
          </a:p>
        </p:txBody>
      </p:sp>
      <p:sp>
        <p:nvSpPr>
          <p:cNvPr id="58" name="Google Shape;231;p30">
            <a:extLst>
              <a:ext uri="{FF2B5EF4-FFF2-40B4-BE49-F238E27FC236}">
                <a16:creationId xmlns:a16="http://schemas.microsoft.com/office/drawing/2014/main" xmlns="" id="{7EE024DE-A4EB-4D6F-81BE-A9922D11ED5B}"/>
              </a:ext>
            </a:extLst>
          </p:cNvPr>
          <p:cNvSpPr txBox="1">
            <a:spLocks/>
          </p:cNvSpPr>
          <p:nvPr/>
        </p:nvSpPr>
        <p:spPr>
          <a:xfrm>
            <a:off x="6352621" y="3132034"/>
            <a:ext cx="2231175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NETWORKING CONFIGURATION</a:t>
            </a:r>
          </a:p>
        </p:txBody>
      </p:sp>
      <p:sp>
        <p:nvSpPr>
          <p:cNvPr id="59" name="Google Shape;227;p30">
            <a:extLst>
              <a:ext uri="{FF2B5EF4-FFF2-40B4-BE49-F238E27FC236}">
                <a16:creationId xmlns:a16="http://schemas.microsoft.com/office/drawing/2014/main" xmlns="" id="{883B05E6-6B4D-4F33-8AC2-0C396345F2B5}"/>
              </a:ext>
            </a:extLst>
          </p:cNvPr>
          <p:cNvSpPr txBox="1">
            <a:spLocks/>
          </p:cNvSpPr>
          <p:nvPr/>
        </p:nvSpPr>
        <p:spPr>
          <a:xfrm>
            <a:off x="5851398" y="3509032"/>
            <a:ext cx="50122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7.1.1</a:t>
            </a:r>
          </a:p>
        </p:txBody>
      </p:sp>
      <p:sp>
        <p:nvSpPr>
          <p:cNvPr id="60" name="Google Shape;231;p30">
            <a:extLst>
              <a:ext uri="{FF2B5EF4-FFF2-40B4-BE49-F238E27FC236}">
                <a16:creationId xmlns:a16="http://schemas.microsoft.com/office/drawing/2014/main" xmlns="" id="{BC921B65-EE86-4514-81F8-CB9F40551BA2}"/>
              </a:ext>
            </a:extLst>
          </p:cNvPr>
          <p:cNvSpPr txBox="1">
            <a:spLocks/>
          </p:cNvSpPr>
          <p:nvPr/>
        </p:nvSpPr>
        <p:spPr>
          <a:xfrm>
            <a:off x="6352622" y="3501780"/>
            <a:ext cx="279137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km-KH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ចំពោះ </a:t>
            </a:r>
            <a:r>
              <a:rPr lang="en-US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network </a:t>
            </a:r>
            <a:r>
              <a:rPr lang="km-KH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ដែលតភ្ជា ប់ដោយប្រើខ្សែ (</a:t>
            </a:r>
            <a:r>
              <a:rPr lang="en-US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Wired Networking)</a:t>
            </a:r>
          </a:p>
        </p:txBody>
      </p:sp>
      <p:sp>
        <p:nvSpPr>
          <p:cNvPr id="61" name="Google Shape;227;p30">
            <a:extLst>
              <a:ext uri="{FF2B5EF4-FFF2-40B4-BE49-F238E27FC236}">
                <a16:creationId xmlns:a16="http://schemas.microsoft.com/office/drawing/2014/main" xmlns="" id="{33DEB406-B065-49A2-B9A7-1C7636B02637}"/>
              </a:ext>
            </a:extLst>
          </p:cNvPr>
          <p:cNvSpPr txBox="1">
            <a:spLocks/>
          </p:cNvSpPr>
          <p:nvPr/>
        </p:nvSpPr>
        <p:spPr>
          <a:xfrm>
            <a:off x="5851398" y="3847521"/>
            <a:ext cx="58568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7.1.2</a:t>
            </a:r>
          </a:p>
        </p:txBody>
      </p:sp>
      <p:sp>
        <p:nvSpPr>
          <p:cNvPr id="62" name="Google Shape;231;p30">
            <a:extLst>
              <a:ext uri="{FF2B5EF4-FFF2-40B4-BE49-F238E27FC236}">
                <a16:creationId xmlns:a16="http://schemas.microsoft.com/office/drawing/2014/main" xmlns="" id="{555FADE1-7DE2-416B-8B47-3657B13DB318}"/>
              </a:ext>
            </a:extLst>
          </p:cNvPr>
          <p:cNvSpPr txBox="1">
            <a:spLocks/>
          </p:cNvSpPr>
          <p:nvPr/>
        </p:nvSpPr>
        <p:spPr>
          <a:xfrm>
            <a:off x="6352621" y="3840269"/>
            <a:ext cx="2660749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m-KH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កំណត់ </a:t>
            </a:r>
            <a:r>
              <a:rPr lang="en-US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Static IP address </a:t>
            </a:r>
            <a:r>
              <a:rPr lang="km-KH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ឲ្យ​ </a:t>
            </a:r>
            <a:r>
              <a:rPr lang="en-US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Server </a:t>
            </a:r>
            <a:r>
              <a:rPr lang="km-KH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ដោយប្រើ </a:t>
            </a:r>
            <a:r>
              <a:rPr lang="en-US" sz="11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text file</a:t>
            </a:r>
          </a:p>
        </p:txBody>
      </p:sp>
      <p:sp>
        <p:nvSpPr>
          <p:cNvPr id="63" name="Google Shape;227;p30">
            <a:extLst>
              <a:ext uri="{FF2B5EF4-FFF2-40B4-BE49-F238E27FC236}">
                <a16:creationId xmlns:a16="http://schemas.microsoft.com/office/drawing/2014/main" xmlns="" id="{7D8D9EC5-A80C-47B9-8AA6-3725BCABBBFD}"/>
              </a:ext>
            </a:extLst>
          </p:cNvPr>
          <p:cNvSpPr txBox="1">
            <a:spLocks/>
          </p:cNvSpPr>
          <p:nvPr/>
        </p:nvSpPr>
        <p:spPr>
          <a:xfrm>
            <a:off x="5831226" y="4224519"/>
            <a:ext cx="64976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7.1.3</a:t>
            </a:r>
          </a:p>
        </p:txBody>
      </p:sp>
      <p:sp>
        <p:nvSpPr>
          <p:cNvPr id="64" name="Google Shape;231;p30">
            <a:extLst>
              <a:ext uri="{FF2B5EF4-FFF2-40B4-BE49-F238E27FC236}">
                <a16:creationId xmlns:a16="http://schemas.microsoft.com/office/drawing/2014/main" xmlns="" id="{17342FAA-0727-4E2E-BB4B-00E89BEB33E3}"/>
              </a:ext>
            </a:extLst>
          </p:cNvPr>
          <p:cNvSpPr txBox="1">
            <a:spLocks/>
          </p:cNvSpPr>
          <p:nvPr/>
        </p:nvSpPr>
        <p:spPr>
          <a:xfrm>
            <a:off x="6332450" y="4217267"/>
            <a:ext cx="268092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m-KH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ការតេស្តនៅលើ </a:t>
            </a:r>
            <a:r>
              <a:rPr lang="en-US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Network </a:t>
            </a:r>
            <a:r>
              <a:rPr lang="km-KH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ដោយប្រើ </a:t>
            </a:r>
            <a:r>
              <a:rPr lang="en-US" sz="1200" u="sng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Tool</a:t>
            </a:r>
          </a:p>
        </p:txBody>
      </p:sp>
      <p:sp>
        <p:nvSpPr>
          <p:cNvPr id="65" name="Google Shape;227;p30">
            <a:extLst>
              <a:ext uri="{FF2B5EF4-FFF2-40B4-BE49-F238E27FC236}">
                <a16:creationId xmlns:a16="http://schemas.microsoft.com/office/drawing/2014/main" xmlns="" id="{FF7A2429-1ED2-4FCE-8732-25D4A5DB0D60}"/>
              </a:ext>
            </a:extLst>
          </p:cNvPr>
          <p:cNvSpPr txBox="1">
            <a:spLocks/>
          </p:cNvSpPr>
          <p:nvPr/>
        </p:nvSpPr>
        <p:spPr>
          <a:xfrm>
            <a:off x="5831226" y="4555756"/>
            <a:ext cx="60586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7.1.4</a:t>
            </a:r>
          </a:p>
        </p:txBody>
      </p:sp>
      <p:sp>
        <p:nvSpPr>
          <p:cNvPr id="66" name="Google Shape;231;p30">
            <a:extLst>
              <a:ext uri="{FF2B5EF4-FFF2-40B4-BE49-F238E27FC236}">
                <a16:creationId xmlns:a16="http://schemas.microsoft.com/office/drawing/2014/main" xmlns="" id="{0675BBBA-919A-45F4-97C9-FF0FD0D53231}"/>
              </a:ext>
            </a:extLst>
          </p:cNvPr>
          <p:cNvSpPr txBox="1">
            <a:spLocks/>
          </p:cNvSpPr>
          <p:nvPr/>
        </p:nvSpPr>
        <p:spPr>
          <a:xfrm>
            <a:off x="6332450" y="4548504"/>
            <a:ext cx="268092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defTabSz="685800">
              <a:buClrTx/>
            </a:pPr>
            <a:r>
              <a:rPr lang="km-KH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ការគ្រប់គ្រងទៅលើឧបករណ៍​ដោយប្រើឃ្លាបញ្ជា</a:t>
            </a:r>
            <a:endParaRPr kumimoji="0" lang="de-DE" altLang="de-DE" sz="110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3B5956BF-F7E2-4F30-8280-01B172C51A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5987281"/>
                  </p:ext>
                </p:extLst>
              </p:nvPr>
            </p:nvGraphicFramePr>
            <p:xfrm>
              <a:off x="726337" y="1711058"/>
              <a:ext cx="2286000" cy="1285875"/>
            </p:xfrm>
            <a:graphic>
              <a:graphicData uri="http://schemas.microsoft.com/office/powerpoint/2016/sectionzoom">
                <psez:sectionZm>
                  <psez:sectionZmObj sectionId="{0EB4FA21-F44F-465C-8B7D-BAF03D729DF0}">
                    <psez:zmPr id="{26A64CD7-264D-4A9C-A423-5752B537445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Section Zoom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3B5956BF-F7E2-4F30-8280-01B172C51A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337" y="1711058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7D0A7B72-D53E-498B-880E-D97A70D49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387146"/>
                  </p:ext>
                </p:extLst>
              </p:nvPr>
            </p:nvGraphicFramePr>
            <p:xfrm>
              <a:off x="3404087" y="1703838"/>
              <a:ext cx="2286000" cy="1285875"/>
            </p:xfrm>
            <a:graphic>
              <a:graphicData uri="http://schemas.microsoft.com/office/powerpoint/2016/sectionzoom">
                <psez:sectionZm>
                  <psez:sectionZmObj sectionId="{45F1C43F-650F-43E0-8918-713D1181DB0F}">
                    <psez:zmPr id="{CE561869-A8CF-46F1-93FE-24CB32F654EF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7D0A7B72-D53E-498B-880E-D97A70D49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4087" y="1703838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61AE4C55-C080-4EB6-A2B8-3424A3EC19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3546503"/>
                  </p:ext>
                </p:extLst>
              </p:nvPr>
            </p:nvGraphicFramePr>
            <p:xfrm>
              <a:off x="6081838" y="1719467"/>
              <a:ext cx="2286000" cy="1285875"/>
            </p:xfrm>
            <a:graphic>
              <a:graphicData uri="http://schemas.microsoft.com/office/powerpoint/2016/sectionzoom">
                <psez:sectionZm>
                  <psez:sectionZmObj sectionId="{A32673E2-21EB-45D1-91A7-A0D38F78045C}">
                    <psez:zmPr id="{63923356-EB82-4945-BC06-FEFCC986E30E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5" name="Section Zoom 14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61AE4C55-C080-4EB6-A2B8-3424A3EC19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81838" y="1719467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8" name="Google Shape;227;p30">
            <a:extLst>
              <a:ext uri="{FF2B5EF4-FFF2-40B4-BE49-F238E27FC236}">
                <a16:creationId xmlns:a16="http://schemas.microsoft.com/office/drawing/2014/main" xmlns="" id="{0995177C-055F-4248-BB83-11F3808D8443}"/>
              </a:ext>
            </a:extLst>
          </p:cNvPr>
          <p:cNvSpPr txBox="1">
            <a:spLocks/>
          </p:cNvSpPr>
          <p:nvPr/>
        </p:nvSpPr>
        <p:spPr>
          <a:xfrm>
            <a:off x="3225545" y="4537344"/>
            <a:ext cx="649769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sz="1400" i="1" dirty="0">
                <a:solidFill>
                  <a:schemeClr val="dk2"/>
                </a:solidFill>
                <a:latin typeface="Be Vietnam Pro Light"/>
                <a:sym typeface="Be Vietnam Pro Light"/>
              </a:rPr>
              <a:t>6.3.2</a:t>
            </a:r>
          </a:p>
        </p:txBody>
      </p:sp>
      <p:sp>
        <p:nvSpPr>
          <p:cNvPr id="41" name="Google Shape;231;p30">
            <a:extLst>
              <a:ext uri="{FF2B5EF4-FFF2-40B4-BE49-F238E27FC236}">
                <a16:creationId xmlns:a16="http://schemas.microsoft.com/office/drawing/2014/main" xmlns="" id="{BFA9553B-1941-4650-B37A-AADE37B17D73}"/>
              </a:ext>
            </a:extLst>
          </p:cNvPr>
          <p:cNvSpPr txBox="1">
            <a:spLocks/>
          </p:cNvSpPr>
          <p:nvPr/>
        </p:nvSpPr>
        <p:spPr>
          <a:xfrm>
            <a:off x="3741172" y="4534000"/>
            <a:ext cx="2069882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defTabSz="685800">
              <a:buClrTx/>
            </a:pPr>
            <a:r>
              <a:rPr lang="km-KH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ការកំណត់ </a:t>
            </a:r>
            <a:r>
              <a:rPr lang="en-US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Quota </a:t>
            </a:r>
            <a:r>
              <a:rPr lang="km-KH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ដែល </a:t>
            </a:r>
            <a:r>
              <a:rPr lang="en-US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Mount point </a:t>
            </a:r>
            <a:r>
              <a:rPr lang="km-KH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ត្រូវបាន </a:t>
            </a:r>
            <a:r>
              <a:rPr lang="en-US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Format </a:t>
            </a:r>
            <a:r>
              <a:rPr lang="km-KH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ជា </a:t>
            </a:r>
            <a:r>
              <a:rPr lang="en-US" altLang="de-DE" sz="1100" u="sng" kern="1200" dirty="0">
                <a:solidFill>
                  <a:schemeClr val="tx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Ex4</a:t>
            </a:r>
            <a:endParaRPr kumimoji="0" lang="en-US" altLang="de-DE" sz="110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g DaunKeo" panose="020B0503020102020204" pitchFamily="34" charset="0"/>
              <a:ea typeface="+mn-ea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F3393BD2-127E-45D6-AEE9-2A5169605544}"/>
              </a:ext>
            </a:extLst>
          </p:cNvPr>
          <p:cNvSpPr/>
          <p:nvPr/>
        </p:nvSpPr>
        <p:spPr>
          <a:xfrm>
            <a:off x="853933" y="154444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B56C01FF-DC58-4771-90F0-E5E423B6B011}"/>
              </a:ext>
            </a:extLst>
          </p:cNvPr>
          <p:cNvSpPr/>
          <p:nvPr/>
        </p:nvSpPr>
        <p:spPr>
          <a:xfrm>
            <a:off x="1161896" y="154444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0EA8AA47-377D-4E58-8A52-6EF723C31B5A}"/>
              </a:ext>
            </a:extLst>
          </p:cNvPr>
          <p:cNvSpPr/>
          <p:nvPr/>
        </p:nvSpPr>
        <p:spPr>
          <a:xfrm>
            <a:off x="1777821" y="154444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598C97D9-2C39-4499-A650-B1C9A399EE9E}"/>
              </a:ext>
            </a:extLst>
          </p:cNvPr>
          <p:cNvSpPr/>
          <p:nvPr/>
        </p:nvSpPr>
        <p:spPr>
          <a:xfrm>
            <a:off x="2085784" y="154444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C92931A4-707A-4153-A488-4205EF9EC440}"/>
              </a:ext>
            </a:extLst>
          </p:cNvPr>
          <p:cNvSpPr/>
          <p:nvPr/>
        </p:nvSpPr>
        <p:spPr>
          <a:xfrm>
            <a:off x="2393745" y="154444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F8354A87-64AC-405E-8CDF-3246CE4431C3}"/>
              </a:ext>
            </a:extLst>
          </p:cNvPr>
          <p:cNvSpPr/>
          <p:nvPr/>
        </p:nvSpPr>
        <p:spPr>
          <a:xfrm>
            <a:off x="1469859" y="154444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BB9C1E55-5E2A-4B15-85C4-B47DFA2E64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03568" y="101993"/>
            <a:ext cx="1025765" cy="3015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53F256E3-95E0-429B-8984-F8AF49A6FEA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/>
          <a:stretch/>
        </p:blipFill>
        <p:spPr>
          <a:xfrm>
            <a:off x="8170626" y="64585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9287906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3" grpId="0" animBg="1"/>
      <p:bldP spid="72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5550A92-492D-4107-8073-2D48BD6852FD}"/>
              </a:ext>
            </a:extLst>
          </p:cNvPr>
          <p:cNvSpPr txBox="1"/>
          <p:nvPr/>
        </p:nvSpPr>
        <p:spPr>
          <a:xfrm>
            <a:off x="486702" y="745257"/>
            <a:ext cx="7968597" cy="4247317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enable quota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quotaon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gv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/home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/dev/sdb1  [/home]: group quotas turned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show status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quotaon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  quota on /home (/dev/sdb1) is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quota on /home (/dev/sdb1) is 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set quota to “cent”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eduota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–g cent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set Soft Limit 4G, Hard Limit 5G (specify with kilo bytes)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disk quotas for user cent 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500):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Filesystem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blocks   soft   hard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inodes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soft    hard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/dev/sdb1      16                4096000         5120000         7             0               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show  status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repquota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-au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***  Report for user quotas on device /dev/sdb1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 grace time:  7days;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Inode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grace time:  7days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Block limits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               used             soft               hard     grace              used      soft     hard      grace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--------------------------------------------------------------------------------------------------------------------------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         --          20            0               0                                     2            0          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         +-  5120000    4096000     5120000   6days                7            0           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Fedora     --           16           0               0                                      4            0          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7C46B97-F3F8-43F8-A67A-E352BB957BC2}"/>
              </a:ext>
            </a:extLst>
          </p:cNvPr>
          <p:cNvSpPr txBox="1"/>
          <p:nvPr/>
        </p:nvSpPr>
        <p:spPr>
          <a:xfrm>
            <a:off x="486702" y="497594"/>
            <a:ext cx="344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៥.​ កំណត់ 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Quota 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ទៅអោយ</a:t>
            </a: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Group</a:t>
            </a:r>
            <a:r>
              <a:rPr lang="km-KH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endParaRPr lang="en-US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621461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4FB8D5F-13C4-4F10-8932-52305805A1FA}"/>
              </a:ext>
            </a:extLst>
          </p:cNvPr>
          <p:cNvSpPr txBox="1"/>
          <p:nvPr/>
        </p:nvSpPr>
        <p:spPr>
          <a:xfrm>
            <a:off x="564995" y="1058626"/>
            <a:ext cx="7731512" cy="3524042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vi /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etc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quotatab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add device and description which quota is set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/dev/sdb1:  Your  Home  Director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change domain name to your own one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sed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–I –e “s/example\.com/server\.world/g” /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etc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warnquota.conf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run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~]#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if a user is over the limit when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warnquota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runs, following warning is sent </a:t>
            </a:r>
            <a:endParaRPr kumimoji="0" lang="km-KH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DaunPenh" panose="01010101010101010101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From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root@dlp.srv.world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Fri  Oct  23  09:38:10    2011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Return-Path: &lt;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9"/>
              </a:rPr>
              <a:t>root@dlp.srv.world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X-Original-To: cent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Delivered-To: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0"/>
              </a:rPr>
              <a:t>cent@dlp.world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Reply-To: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1"/>
              </a:rPr>
              <a:t>root@srv.world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cc: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1"/>
              </a:rPr>
              <a:t>root@srv.world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Date: Fri, 23 Oct 2011  09:38:10  +0900 (JST)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6E3640-B855-403A-8088-B9100E3025F4}"/>
              </a:ext>
            </a:extLst>
          </p:cNvPr>
          <p:cNvSpPr txBox="1"/>
          <p:nvPr/>
        </p:nvSpPr>
        <p:spPr>
          <a:xfrm>
            <a:off x="564995" y="750849"/>
            <a:ext cx="3717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៦.​​ យើងអាចកំណត់ការព្រមានទៅលើ </a:t>
            </a:r>
            <a:r>
              <a:rPr lang="en-US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Quota </a:t>
            </a:r>
            <a:r>
              <a:rPr lang="km-KH" dirty="0">
                <a:solidFill>
                  <a:srgbClr val="FFFFF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</a:t>
            </a:r>
            <a:endParaRPr lang="en-US" dirty="0">
              <a:solidFill>
                <a:srgbClr val="FFFFFF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928439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lvl="0" algn="ctr" defTabSz="685800">
              <a:lnSpc>
                <a:spcPct val="150000"/>
              </a:lnSpc>
              <a:buClrTx/>
              <a:defRPr/>
            </a:pPr>
            <a:r>
              <a:rPr lang="en-US" sz="14925" dirty="0">
                <a:solidFill>
                  <a:srgbClr val="273C75">
                    <a:lumMod val="20000"/>
                    <a:lumOff val="80000"/>
                  </a:srgbClr>
                </a:solidFill>
                <a:latin typeface="សម្រាប់កូនខ្មែរ" panose="02000500000000020004" pitchFamily="2" charset="0"/>
                <a:cs typeface="សម្រាប់កូនខ្មែរ" panose="02000500000000020004" pitchFamily="2" charset="0"/>
              </a:rPr>
              <a:t>7.0</a:t>
            </a:r>
            <a:endParaRPr lang="en-US" sz="750" dirty="0">
              <a:solidFill>
                <a:srgbClr val="273C75">
                  <a:lumMod val="20000"/>
                  <a:lumOff val="80000"/>
                </a:srgbClr>
              </a:solidFill>
              <a:latin typeface="សម្រាប់កូនខ្មែរ" panose="02000500000000020004" pitchFamily="2" charset="0"/>
              <a:cs typeface="សម្រាប់កូនខ្មែរ" panose="02000500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7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571750"/>
            <a:ext cx="4233678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LINUX NETWORKING</a:t>
            </a:r>
            <a:endParaRPr lang="de-DE" altLang="de-DE" sz="2400" kern="1200" dirty="0">
              <a:solidFill>
                <a:srgbClr val="7F8FA1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A85B3B-9595-41D1-8D4E-A095B89015D5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451DB5-32FB-442D-BF3C-107DD4C47CE6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392EA99-7650-4CD6-AC02-71EDDD1180CD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6A53546-B7C8-4941-91D1-BC52650CB9C2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0DCB0D5-C3A6-4790-A508-39E27DDAAEED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C33D692-2748-41EF-9A46-F9EE123D5DC9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E685A27-6010-491F-89B3-195D5BDDEE34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C91627D-4B35-4B6F-978E-FEF257C88742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7BD2B1C8-EBE3-48EB-BD72-F903D0FAC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FF8279A-7464-4764-B13D-F5317F134C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903140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lvl="0" algn="ctr" defTabSz="685800">
              <a:lnSpc>
                <a:spcPct val="150000"/>
              </a:lnSpc>
              <a:buClrTx/>
              <a:defRPr/>
            </a:pPr>
            <a:r>
              <a:rPr lang="en-US" sz="14925" dirty="0">
                <a:solidFill>
                  <a:srgbClr val="273C75">
                    <a:lumMod val="20000"/>
                    <a:lumOff val="80000"/>
                  </a:srgbClr>
                </a:solidFill>
                <a:latin typeface="សម្រាប់កូនខ្មែរ" panose="02000500000000020004" pitchFamily="2" charset="0"/>
                <a:cs typeface="សម្រាប់កូនខ្មែរ" panose="02000500000000020004" pitchFamily="2" charset="0"/>
              </a:rPr>
              <a:t>7.1</a:t>
            </a:r>
            <a:endParaRPr lang="en-US" sz="750" dirty="0">
              <a:solidFill>
                <a:srgbClr val="273C75">
                  <a:lumMod val="20000"/>
                  <a:lumOff val="80000"/>
                </a:srgbClr>
              </a:solidFill>
              <a:latin typeface="សម្រាប់កូនខ្មែរ" panose="02000500000000020004" pitchFamily="2" charset="0"/>
              <a:cs typeface="សម្រាប់កូនខ្មែរ" panose="02000500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7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514926"/>
            <a:ext cx="4233678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NETWORKING CONFIGURATION</a:t>
            </a:r>
            <a:endParaRPr lang="de-DE" altLang="de-DE" sz="2400" kern="1200" dirty="0">
              <a:solidFill>
                <a:srgbClr val="7F8FA1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CA09372-A43E-4A8D-93D1-E60E65DBDF6C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2AAB250-95CA-4258-A7B6-2C3E54E180DB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668DF8C-F35E-4143-BFDE-A60B66F360DA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0F76A72-B166-4CA8-B7D6-1A6B01589157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AF79BB0-BC73-4FB9-AAF3-E5DD9768233C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8F07D9-2542-4E8E-B20B-087A77226174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0E9B783-C939-4F5C-8DA5-936EF6B734BE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034DABD-1DE8-45D4-8387-8F550982E9E8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3A71FDC-F14F-41BA-AE75-251280C48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7182595-D820-4FB4-AFFE-CF55DF5D3A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040024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925" b="0" i="0" u="none" strike="noStrike" kern="0" cap="none" spc="0" normalizeH="0" baseline="0" noProof="0" dirty="0">
                <a:ln>
                  <a:noFill/>
                </a:ln>
                <a:solidFill>
                  <a:srgbClr val="273C75">
                    <a:lumMod val="20000"/>
                    <a:lumOff val="80000"/>
                  </a:srgbClr>
                </a:solidFill>
                <a:effectLst/>
                <a:uLnTx/>
                <a:uFillTx/>
                <a:latin typeface="សម្រាប់កូនខ្មែរ" panose="02000500000000020004" pitchFamily="2" charset="0"/>
                <a:ea typeface="+mn-ea"/>
                <a:cs typeface="សម្រាប់កូនខ្មែរ" panose="02000500000000020004" pitchFamily="2" charset="0"/>
                <a:sym typeface="Arial"/>
              </a:rPr>
              <a:t>1.1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73C75">
                  <a:lumMod val="20000"/>
                  <a:lumOff val="80000"/>
                </a:srgbClr>
              </a:solidFill>
              <a:effectLst/>
              <a:uLnTx/>
              <a:uFillTx/>
              <a:latin typeface="សម្រាប់កូនខ្មែរ" panose="02000500000000020004" pitchFamily="2" charset="0"/>
              <a:ea typeface="+mn-ea"/>
              <a:cs typeface="សម្រាប់កូនខ្មែរ" panose="02000500000000020004" pitchFamily="2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7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432347"/>
            <a:ext cx="4233678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m-KH" alt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7F8FA1"/>
                </a:solidFill>
                <a:effectLst/>
                <a:uLnTx/>
                <a:uFillTx/>
                <a:latin typeface="Ang DaunKeo" panose="020B0503020102020204" pitchFamily="34" charset="0"/>
                <a:ea typeface="+mn-ea"/>
                <a:cs typeface="Ang DaunKeo" panose="020B0503020102020204" pitchFamily="34" charset="0"/>
                <a:sym typeface="Arial"/>
              </a:rPr>
              <a:t>ចំពោះ</a:t>
            </a:r>
            <a:r>
              <a:rPr kumimoji="0" lang="km-KH" alt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7F8FA1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 </a:t>
            </a:r>
            <a:r>
              <a:rPr kumimoji="0" lang="de-DE" alt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7F8FA1"/>
                </a:solidFill>
                <a:effectLst/>
                <a:uLnTx/>
                <a:uFillTx/>
                <a:latin typeface="Segoe UI Semibold"/>
                <a:ea typeface="+mn-ea"/>
                <a:cs typeface="Arial"/>
                <a:sym typeface="Arial"/>
              </a:rPr>
              <a:t>network </a:t>
            </a:r>
            <a:r>
              <a:rPr kumimoji="0" lang="km-KH" alt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7F8FA1"/>
                </a:solidFill>
                <a:effectLst/>
                <a:uLnTx/>
                <a:uFillTx/>
                <a:latin typeface="Ang DaunKeo" panose="020B0503020102020204" pitchFamily="34" charset="0"/>
                <a:ea typeface="+mn-ea"/>
                <a:cs typeface="Ang DaunKeo" panose="020B0503020102020204" pitchFamily="34" charset="0"/>
                <a:sym typeface="Arial"/>
              </a:rPr>
              <a:t>ដែលតភ្ជា ប់ដោយប្រើខ្សែ</a:t>
            </a:r>
            <a:r>
              <a:rPr kumimoji="0" lang="km-KH" alt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7F8FA1"/>
                </a:solidFill>
                <a:effectLst/>
                <a:uLnTx/>
                <a:uFillTx/>
                <a:latin typeface="Ang DaunKeo" panose="020B0503020102020204" pitchFamily="34" charset="0"/>
                <a:ea typeface="+mn-ea"/>
                <a:cs typeface="Ang DaunKeo" panose="020B0503020102020204" pitchFamily="34" charset="0"/>
                <a:sym typeface="Arial"/>
              </a:rPr>
              <a:t> </a:t>
            </a:r>
            <a:r>
              <a:rPr kumimoji="0" lang="km-KH" alt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7F8FA1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(</a:t>
            </a:r>
            <a:r>
              <a:rPr kumimoji="0" lang="de-DE" alt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7F8FA1"/>
                </a:solidFill>
                <a:effectLst/>
                <a:uLnTx/>
                <a:uFillTx/>
                <a:latin typeface="Segoe UI Semibold"/>
                <a:ea typeface="+mn-ea"/>
                <a:cs typeface="Arial"/>
                <a:sym typeface="Arial"/>
              </a:rPr>
              <a:t>Wired Networking)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4C9575D-318C-4AD6-90B4-D8F625A91B8F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A78DC9-990F-472B-A788-07FCA2B04A03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9B327AB-B323-49B0-8100-DC7C243872B0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A35822-9819-4B1B-A539-14CFD1BBEBA1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171A2AC-AEF2-4C9F-BA72-3EB351364A7A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32EF7F2-DD3F-4EA8-A21E-EFD561E19953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94F5D36-0122-410A-8FF9-EF44DE7F8C10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B7F4556-CACB-4800-B9CF-F0488D354AAB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5BF1863-85D1-4017-B9AB-0B570F708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424C9A4-E9D4-414B-8A9B-4D3298C194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17195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lvl="2"/>
            <a:endParaRPr lang="en-US" dirty="0">
              <a:solidFill>
                <a:schemeClr val="accent4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2"/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[1] កំណត់ </a:t>
            </a: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 address </a:t>
            </a:r>
            <a:r>
              <a:rPr lang="km-KH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ជា </a:t>
            </a: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static </a:t>
            </a:r>
            <a:r>
              <a:rPr lang="km-KH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ទៅឲ្យ </a:t>
            </a: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617DD60-ACC1-4B3D-9688-6C9FA0B2E896}"/>
              </a:ext>
            </a:extLst>
          </p:cNvPr>
          <p:cNvSpPr txBox="1"/>
          <p:nvPr/>
        </p:nvSpPr>
        <p:spPr>
          <a:xfrm>
            <a:off x="903087" y="850556"/>
            <a:ext cx="7655234" cy="418576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2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root@dip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 ~]# vi 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etc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sysconfig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/network-scripts/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ifcfg-etho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DEVICE=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etho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HWADDR=00:50:43:00:3B:AE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TYPE=Ethernet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UUID=c1539085-73d7-4455-ac82-88126464458a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change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ONBOOT=yes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NM_CONTROLLED=yes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# change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BOOTPROTO=none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# add follows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# this server's IP address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IPADDR=10.0.0.30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# subnet mask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NETMASK-255.255.255.0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# default gateway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GATEWAY-10.0.0.1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#DNS server's IP address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DNS1-10.0.0.10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IPV6INIT=no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USERCTL=no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437471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617DD60-ACC1-4B3D-9688-6C9FA0B2E896}"/>
              </a:ext>
            </a:extLst>
          </p:cNvPr>
          <p:cNvSpPr txBox="1"/>
          <p:nvPr/>
        </p:nvSpPr>
        <p:spPr>
          <a:xfrm>
            <a:off x="701944" y="563525"/>
            <a:ext cx="7383618" cy="3862596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2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root@dip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~]# /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etc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rc.d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init.d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/network restart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Shutting down interface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etho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 OK 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Shutting down loopback interface: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 OK ]</a:t>
            </a:r>
            <a:endParaRPr lang="en-US" sz="16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Bringing up loopback interface: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 OK 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Bringing up interface eth0: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 OK 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root@dlp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~]#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chkconfig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network 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root@dip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~]# ifconfig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etho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Link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encap:Ethernet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HWaddr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00:0C:29:D8:7C:06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addr:10.0.0.30 Bcast:10.0.0.255 Mask:255.255.255.0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inet6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 fe80::20c:29ff:fed8:7c06/64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Scope:Link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UP BROADCAST RUNNING MULTICAST MTU:1500 Metric:1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packets:885 errors:0 dropped:0 overruns:0 frame:0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TX packets:743 errors:0 dropped:0 overruns:0 carrier:0 collisions:0 txqueuelen:1000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bytes:83054 (81.1 KIB) TX bytes:113706 (111.0 KIB)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702576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	</a:t>
            </a:r>
            <a:r>
              <a:rPr kumimoji="0" lang="km-KH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[2] បិទ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IPV6 </a:t>
            </a:r>
            <a:r>
              <a:rPr kumimoji="0" lang="km-KH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ចោលបើអ្នកមិនត្រូវការវា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617DD60-ACC1-4B3D-9688-6C9FA0B2E896}"/>
              </a:ext>
            </a:extLst>
          </p:cNvPr>
          <p:cNvSpPr txBox="1"/>
          <p:nvPr/>
        </p:nvSpPr>
        <p:spPr>
          <a:xfrm>
            <a:off x="853933" y="594108"/>
            <a:ext cx="6516926" cy="1815882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Link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encap:Local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Loopback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addr:127.0.0.1 Mask:255.0.0.0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inet6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 ::1/128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Scope:Host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UP LOOPBACK RUNNING MTU:16436 Metric:1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packets:0 errors:0 dropped:0 overruns:0 frame:0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TX packets:0 errors:0 dropped:0 overruns:0 carrier:0collisions:0 txqueuelen:0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bytes:0 (0.0 b) TX bytes:0 (0.0 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DF9C67-888E-44FD-AB49-C8A979025D62}"/>
              </a:ext>
            </a:extLst>
          </p:cNvPr>
          <p:cNvSpPr txBox="1"/>
          <p:nvPr/>
        </p:nvSpPr>
        <p:spPr>
          <a:xfrm>
            <a:off x="853933" y="2798820"/>
            <a:ext cx="6516926" cy="2246769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root@dlp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~]# ifconfig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etho</a:t>
            </a:r>
            <a:endParaRPr lang="en-US" dirty="0">
              <a:solidFill>
                <a:schemeClr val="accent4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Link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encap:Ethernet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HWaddr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00:0C:29:D8:7C:06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addr:10.0.0.30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Bcast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 10.0.0.255 Mask:255.255.255.0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inet6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 fe80::20c:29ff:fed8:7c06/64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Scope:Link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UP BROADCAST RUNNING MULTICAST MTU:1500 Metric:1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packets: 885 errors:0 dropped:0 overruns:0 frame:0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TX packets: 743 errors:0 dropped:0 overruns:0 carrier:0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collisions:0 txqueuelen:1000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bytes:83054 (81.1 KiB) TX bytes:113706 (111.0 KIB)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08472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617DD60-ACC1-4B3D-9688-6C9FA0B2E896}"/>
              </a:ext>
            </a:extLst>
          </p:cNvPr>
          <p:cNvSpPr txBox="1"/>
          <p:nvPr/>
        </p:nvSpPr>
        <p:spPr>
          <a:xfrm>
            <a:off x="334060" y="913608"/>
            <a:ext cx="8224261" cy="3539430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2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Link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encap:Local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Loopback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addr:127.0.0.1 Mask:255.0.0.0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inet6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 ::1/128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Scope:Host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UP LOOPBACK RUNNING MTU:16436 Metric:1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packets:0 errors:0 dropped:0 overruns:0 frame:0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TX packets:0 errors:0 dropped:0 overruns:0 carrier:0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collisions:0 txqueuelen:0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bytes:0 (0.0 B) TX bytes:0 (0.0 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dirty="0" err="1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root@dip</a:t>
            </a: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~]# vi /</a:t>
            </a:r>
            <a:r>
              <a:rPr lang="en-US" dirty="0" err="1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etc</a:t>
            </a: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dirty="0" err="1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sysctl.conf</a:t>
            </a:r>
            <a:endParaRPr lang="en-US" dirty="0">
              <a:solidFill>
                <a:schemeClr val="accent4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#add follows to the 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net.ipv6.conf.all.disable_ipv6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net.ipv6.conf.default.disable_ipv6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#apply new settings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root@dip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~]#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sysctl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-p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root@dip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~]# ifconfig</a:t>
            </a:r>
            <a:endParaRPr lang="en-US" dirty="0">
              <a:solidFill>
                <a:schemeClr val="accent4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eth0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Link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encap:Ethernet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HWaddr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00:00:29:08:7C:06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addr:10.0.0.30 Bcast:10.0.0.255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Mask:255.255.255.0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UP BROADCAST RUNNING MULTICAST MTU:1500 Metric:1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packets:885 errors:0 dropped:0 overruns:0 frame:0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TX packets:743 errors:0 dropped:0 overruns:0 carrier:0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collisions:0 txqueuelen:1000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bytes:83054 (81.1 KiB) TX bytes:113706 (111.0 KIB)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18240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617DD60-ACC1-4B3D-9688-6C9FA0B2E896}"/>
              </a:ext>
            </a:extLst>
          </p:cNvPr>
          <p:cNvSpPr txBox="1"/>
          <p:nvPr/>
        </p:nvSpPr>
        <p:spPr>
          <a:xfrm>
            <a:off x="853933" y="1557664"/>
            <a:ext cx="7595273" cy="1815882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Link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encap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 Local Loopback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addr:127.0.0.1 Mask:255.0.0.0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UP LOOPBACK RUNNING MTU:16436 Metric:1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packets:0 errors:0 dropped:0 overruns:0 frame:0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TX packets:0 errors:0 dropped:0 overruns:0 carrier:0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collisions:0 txqueuelen:0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RX bytes:0 (0.0 b) TX bytes:0 (0.0 b)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548798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algn="ctr" defTabSz="685800">
              <a:lnSpc>
                <a:spcPct val="150000"/>
              </a:lnSpc>
              <a:buClrTx/>
            </a:pPr>
            <a:r>
              <a:rPr lang="en-US" sz="14925" dirty="0">
                <a:solidFill>
                  <a:schemeClr val="accent6">
                    <a:lumMod val="20000"/>
                    <a:lumOff val="80000"/>
                  </a:schemeClr>
                </a:solidFill>
                <a:latin typeface="សម្រាប់កូនខ្មែរ" panose="02000500000000020004" pitchFamily="2" charset="0"/>
                <a:cs typeface="សម្រាប់កូនខ្មែរ" panose="02000500000000020004" pitchFamily="2" charset="0"/>
              </a:rPr>
              <a:t>5.4</a:t>
            </a:r>
            <a:endParaRPr lang="en-US" sz="750" dirty="0">
              <a:solidFill>
                <a:schemeClr val="accent6">
                  <a:lumMod val="20000"/>
                  <a:lumOff val="80000"/>
                </a:schemeClr>
              </a:solidFill>
              <a:latin typeface="សម្រាប់កូនខ្មែរ" panose="02000500000000020004" pitchFamily="2" charset="0"/>
              <a:cs typeface="សម្រាប់កូនខ្មែរ" panose="02000500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685800">
              <a:buClrTx/>
            </a:pPr>
            <a:endParaRPr lang="de-DE" altLang="de-DE" sz="1350" kern="1200">
              <a:solidFill>
                <a:srgbClr val="F5F6FA"/>
              </a:solidFill>
              <a:latin typeface="Segoe UI Semibold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685800">
              <a:buClrTx/>
            </a:pPr>
            <a:endParaRPr lang="de-DE" altLang="de-DE" sz="1350" kern="1200">
              <a:solidFill>
                <a:srgbClr val="F5F6FA"/>
              </a:solidFill>
              <a:latin typeface="Segoe UI Semi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lvl="0" algn="ctr"/>
            <a:r>
              <a:rPr lang="km-KH" altLang="de-DE" sz="4800" dirty="0">
                <a:solidFill>
                  <a:srgbClr val="FF560D"/>
                </a:solidFill>
                <a:latin typeface="Khmer Moul" panose="02060603050605020204" pitchFamily="18" charset="0"/>
                <a:cs typeface="MoolBoran" panose="020B0100010101010101" pitchFamily="34" charset="0"/>
              </a:rPr>
              <a:t>ជំពូកទី</a:t>
            </a:r>
            <a:r>
              <a:rPr lang="en-US" altLang="de-DE" sz="3600" dirty="0">
                <a:solidFill>
                  <a:srgbClr val="FF560D"/>
                </a:solidFill>
                <a:latin typeface="Khmer Moul" panose="02060603050605020204" pitchFamily="18" charset="0"/>
              </a:rPr>
              <a:t>5</a:t>
            </a:r>
            <a:endParaRPr lang="de-DE" altLang="de-DE" sz="4800" dirty="0">
              <a:solidFill>
                <a:srgbClr val="FF560D"/>
              </a:solidFill>
              <a:latin typeface="Khmer Moul" panose="0206060305060502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571750"/>
            <a:ext cx="4233678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defTabSz="685800">
              <a:buClrTx/>
            </a:pP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ការគ្រប់គ្រងលើ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Services</a:t>
            </a:r>
            <a:endParaRPr lang="de-DE" altLang="de-DE" sz="2400" kern="1200" dirty="0">
              <a:solidFill>
                <a:srgbClr val="7F8FA1"/>
              </a:solidFill>
              <a:latin typeface="Segoe UI Semibold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BC02E82-8C3C-4228-B4D2-04789753E573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CC8AA03-3686-47A6-BB97-7708AA1C2218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305CB88-6F57-4590-8850-A9497397856F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E723CE1-A069-4DF6-973C-66E6B57D4A16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A344343-A886-4022-837A-0F1C6BAA12EF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45DBBC5-3B33-4D65-A1AC-B5BB39F16964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E7867AC0-2512-4BFA-B895-C64129FB7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1B469A6-25B2-4F81-981C-6BF331182D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624465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925" b="0" i="0" u="none" strike="noStrike" kern="0" cap="none" spc="0" normalizeH="0" baseline="0" noProof="0" dirty="0">
                <a:ln>
                  <a:noFill/>
                </a:ln>
                <a:solidFill>
                  <a:srgbClr val="273C75">
                    <a:lumMod val="20000"/>
                    <a:lumOff val="80000"/>
                  </a:srgbClr>
                </a:solidFill>
                <a:effectLst/>
                <a:uLnTx/>
                <a:uFillTx/>
                <a:latin typeface="សម្រាប់កូនខ្មែរ" panose="02000500000000020004" pitchFamily="2" charset="0"/>
                <a:ea typeface="+mn-ea"/>
                <a:cs typeface="សម្រាប់កូនខ្មែរ" panose="02000500000000020004" pitchFamily="2" charset="0"/>
                <a:sym typeface="Arial"/>
              </a:rPr>
              <a:t>1.2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73C75">
                  <a:lumMod val="20000"/>
                  <a:lumOff val="80000"/>
                </a:srgbClr>
              </a:solidFill>
              <a:effectLst/>
              <a:uLnTx/>
              <a:uFillTx/>
              <a:latin typeface="សម្រាប់កូនខ្មែរ" panose="02000500000000020004" pitchFamily="2" charset="0"/>
              <a:ea typeface="+mn-ea"/>
              <a:cs typeface="សម្រាប់កូនខ្មែរ" panose="02000500000000020004" pitchFamily="2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7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432347"/>
            <a:ext cx="4233678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កំណត់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Static IP address </a:t>
            </a: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ឲ្យ​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Server </a:t>
            </a: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ដោយប្រើ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text file</a:t>
            </a:r>
            <a:endParaRPr kumimoji="0" lang="de-DE" altLang="de-DE" sz="2400" b="0" i="0" u="none" strike="noStrike" kern="1200" cap="none" spc="0" normalizeH="0" baseline="0" noProof="0" dirty="0">
              <a:ln>
                <a:noFill/>
              </a:ln>
              <a:solidFill>
                <a:srgbClr val="7F8FA1"/>
              </a:solidFill>
              <a:effectLst/>
              <a:uLnTx/>
              <a:uFillTx/>
              <a:latin typeface="Segoe UI Semibold"/>
              <a:ea typeface="+mn-ea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3214898-5FE3-456F-9669-D02A811D054D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070B761-BA99-4BE9-B93C-BB50D3CF994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764696-5198-44F6-AB03-0FADF6D859C5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F32E3A1-476D-4259-8EA6-F2AC5C127851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3FCC499-D0A6-4FA0-BDF7-2B3E166E93FA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74BAFB8-DA71-4031-B49A-9E556AEFBEE1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F02095F-53B8-485C-BB55-580432D774FE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342E382-03F3-40B6-AB3F-26FC2F83C265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F5AE460-9409-4D06-A671-AFC5BDCDA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216EBAB-375B-4756-9519-3C4C6F69C7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44544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617DD60-ACC1-4B3D-9688-6C9FA0B2E896}"/>
              </a:ext>
            </a:extLst>
          </p:cNvPr>
          <p:cNvSpPr txBox="1"/>
          <p:nvPr/>
        </p:nvSpPr>
        <p:spPr>
          <a:xfrm>
            <a:off x="92678" y="1158427"/>
            <a:ext cx="8958644" cy="2893100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2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dirty="0" err="1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root@dip</a:t>
            </a: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~]# vi /</a:t>
            </a:r>
            <a:r>
              <a:rPr lang="en-US" dirty="0" err="1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etc</a:t>
            </a: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dirty="0" err="1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sysconfig</a:t>
            </a:r>
            <a:r>
              <a:rPr lang="en-US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/network-scripts/ifcfg-eth0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DEVICE=eth0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HWADDR=00:0c:29:78:cc:fd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#​​ change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BOOTPROTO=none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ONBOOT=yes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NM_CONTROLLED=yes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add follows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this server’s IP address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IPADDR=10.0.0.30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subnet mask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NETMASK=255.255.255.0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TYPE=Ethernet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default getaway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GETAWAY=10.0.0.1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DNS server’s IP address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DNS1=10.0.0.10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IPV6INIT=no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USERCTL=no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PREFIX=24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root@dip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~]#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systemctl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restart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network.service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Systemctl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ផ្ញើបញ្ហាត្រួតពិនិត្យឲ្យ 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system manager.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[SYNOPSIS]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systemctl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OPTION COMMAND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85888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OPTIONS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39" name="AutoShape 3">
            <a:extLst>
              <a:ext uri="{FF2B5EF4-FFF2-40B4-BE49-F238E27FC236}">
                <a16:creationId xmlns:a16="http://schemas.microsoft.com/office/drawing/2014/main" xmlns="" id="{D76A666D-1C4C-4EBD-8B12-BE458C31E1A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161896" y="954891"/>
            <a:ext cx="59563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0" name="Line 5">
            <a:extLst>
              <a:ext uri="{FF2B5EF4-FFF2-40B4-BE49-F238E27FC236}">
                <a16:creationId xmlns:a16="http://schemas.microsoft.com/office/drawing/2014/main" xmlns="" id="{4568731C-EFBF-4190-876F-641EF0D10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3434" y="954891"/>
            <a:ext cx="0" cy="121920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xmlns="" id="{ACAE1639-3408-4029-BB3A-3781D8118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4596" y="1564491"/>
            <a:ext cx="5948363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2" name="Line 7">
            <a:extLst>
              <a:ext uri="{FF2B5EF4-FFF2-40B4-BE49-F238E27FC236}">
                <a16:creationId xmlns:a16="http://schemas.microsoft.com/office/drawing/2014/main" xmlns="" id="{BFB936B5-15AC-4F49-8CCC-EAFC1C302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9359" y="954891"/>
            <a:ext cx="0" cy="121920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3" name="Line 8">
            <a:extLst>
              <a:ext uri="{FF2B5EF4-FFF2-40B4-BE49-F238E27FC236}">
                <a16:creationId xmlns:a16="http://schemas.microsoft.com/office/drawing/2014/main" xmlns="" id="{FC7249B5-9312-4640-BAB3-05FC017CE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8196" y="954891"/>
            <a:ext cx="0" cy="121920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4" name="Line 9">
            <a:extLst>
              <a:ext uri="{FF2B5EF4-FFF2-40B4-BE49-F238E27FC236}">
                <a16:creationId xmlns:a16="http://schemas.microsoft.com/office/drawing/2014/main" xmlns="" id="{A69157C9-D8C9-43F3-BBD7-F4462583E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4596" y="959654"/>
            <a:ext cx="5948363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5" name="Line 10">
            <a:extLst>
              <a:ext uri="{FF2B5EF4-FFF2-40B4-BE49-F238E27FC236}">
                <a16:creationId xmlns:a16="http://schemas.microsoft.com/office/drawing/2014/main" xmlns="" id="{86672E22-A5DD-4AAB-896B-3CA90603F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4596" y="2169329"/>
            <a:ext cx="5948363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54" name="Rectangle 11">
            <a:extLst>
              <a:ext uri="{FF2B5EF4-FFF2-40B4-BE49-F238E27FC236}">
                <a16:creationId xmlns:a16="http://schemas.microsoft.com/office/drawing/2014/main" xmlns="" id="{128995A6-1AA9-4F78-B456-ED663F21D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209" y="1021566"/>
            <a:ext cx="8976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--</a:t>
            </a:r>
          </a:p>
        </p:txBody>
      </p:sp>
      <p:sp>
        <p:nvSpPr>
          <p:cNvPr id="55" name="Rectangle 12">
            <a:extLst>
              <a:ext uri="{FF2B5EF4-FFF2-40B4-BE49-F238E27FC236}">
                <a16:creationId xmlns:a16="http://schemas.microsoft.com/office/drawing/2014/main" xmlns="" id="{BA4C8511-9510-4C8E-A391-8B53B4504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109" y="1021566"/>
            <a:ext cx="17793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all</a:t>
            </a:r>
          </a:p>
        </p:txBody>
      </p:sp>
      <p:sp>
        <p:nvSpPr>
          <p:cNvPr id="56" name="Rectangle 13">
            <a:extLst>
              <a:ext uri="{FF2B5EF4-FFF2-40B4-BE49-F238E27FC236}">
                <a16:creationId xmlns:a16="http://schemas.microsoft.com/office/drawing/2014/main" xmlns="" id="{32751BB1-AC9A-4A08-BAAF-6D2E5DE92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284" y="1021566"/>
            <a:ext cx="40620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Show all units/properties, including dead/empty ones</a:t>
            </a:r>
          </a:p>
        </p:txBody>
      </p:sp>
      <p:sp>
        <p:nvSpPr>
          <p:cNvPr id="57" name="Rectangle 14">
            <a:extLst>
              <a:ext uri="{FF2B5EF4-FFF2-40B4-BE49-F238E27FC236}">
                <a16:creationId xmlns:a16="http://schemas.microsoft.com/office/drawing/2014/main" xmlns="" id="{2F17E87F-58DE-46D8-996D-62E4D186A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284" y="1343829"/>
            <a:ext cx="15068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# </a:t>
            </a:r>
          </a:p>
        </p:txBody>
      </p:sp>
      <p:sp>
        <p:nvSpPr>
          <p:cNvPr id="58" name="Rectangle 15">
            <a:extLst>
              <a:ext uri="{FF2B5EF4-FFF2-40B4-BE49-F238E27FC236}">
                <a16:creationId xmlns:a16="http://schemas.microsoft.com/office/drawing/2014/main" xmlns="" id="{6DF18C70-B761-44EE-B334-7674F349A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34" y="1343829"/>
            <a:ext cx="7133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systemctl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59" name="Rectangle 16">
            <a:extLst>
              <a:ext uri="{FF2B5EF4-FFF2-40B4-BE49-F238E27FC236}">
                <a16:creationId xmlns:a16="http://schemas.microsoft.com/office/drawing/2014/main" xmlns="" id="{2D79115C-14B9-4AB0-A5F4-E89C09308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959" y="1343829"/>
            <a:ext cx="8976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--</a:t>
            </a:r>
          </a:p>
        </p:txBody>
      </p:sp>
      <p:sp>
        <p:nvSpPr>
          <p:cNvPr id="60" name="Rectangle 17">
            <a:extLst>
              <a:ext uri="{FF2B5EF4-FFF2-40B4-BE49-F238E27FC236}">
                <a16:creationId xmlns:a16="http://schemas.microsoft.com/office/drawing/2014/main" xmlns="" id="{5CE9848E-62B0-48CB-8380-4259800B7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859" y="1343829"/>
            <a:ext cx="17793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all</a:t>
            </a:r>
          </a:p>
        </p:txBody>
      </p:sp>
      <p:sp>
        <p:nvSpPr>
          <p:cNvPr id="61" name="Rectangle 18">
            <a:extLst>
              <a:ext uri="{FF2B5EF4-FFF2-40B4-BE49-F238E27FC236}">
                <a16:creationId xmlns:a16="http://schemas.microsoft.com/office/drawing/2014/main" xmlns="" id="{50CAD59C-8570-41F9-BE9B-CDA717089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209" y="1626404"/>
            <a:ext cx="8976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--</a:t>
            </a:r>
          </a:p>
        </p:txBody>
      </p:sp>
      <p:sp>
        <p:nvSpPr>
          <p:cNvPr id="62" name="Rectangle 19">
            <a:extLst>
              <a:ext uri="{FF2B5EF4-FFF2-40B4-BE49-F238E27FC236}">
                <a16:creationId xmlns:a16="http://schemas.microsoft.com/office/drawing/2014/main" xmlns="" id="{1146EC65-5548-4077-A6D3-7B7F1D80A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109" y="1626404"/>
            <a:ext cx="5450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t</a:t>
            </a:r>
          </a:p>
        </p:txBody>
      </p:sp>
      <p:sp>
        <p:nvSpPr>
          <p:cNvPr id="63" name="Rectangle 20">
            <a:extLst>
              <a:ext uri="{FF2B5EF4-FFF2-40B4-BE49-F238E27FC236}">
                <a16:creationId xmlns:a16="http://schemas.microsoft.com/office/drawing/2014/main" xmlns="" id="{D8C8082D-F92B-419E-BF2C-9EB805033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284" y="1626404"/>
            <a:ext cx="25006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List only units of a particular type</a:t>
            </a:r>
          </a:p>
        </p:txBody>
      </p:sp>
      <p:sp>
        <p:nvSpPr>
          <p:cNvPr id="64" name="Rectangle 21">
            <a:extLst>
              <a:ext uri="{FF2B5EF4-FFF2-40B4-BE49-F238E27FC236}">
                <a16:creationId xmlns:a16="http://schemas.microsoft.com/office/drawing/2014/main" xmlns="" id="{0B811F89-D5D3-4F19-811A-74BB84B81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284" y="1947079"/>
            <a:ext cx="15068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# </a:t>
            </a:r>
          </a:p>
        </p:txBody>
      </p:sp>
      <p:sp>
        <p:nvSpPr>
          <p:cNvPr id="65" name="Rectangle 22">
            <a:extLst>
              <a:ext uri="{FF2B5EF4-FFF2-40B4-BE49-F238E27FC236}">
                <a16:creationId xmlns:a16="http://schemas.microsoft.com/office/drawing/2014/main" xmlns="" id="{D4B2B987-9FF5-4260-AF14-A9BB4E8D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434" y="1947079"/>
            <a:ext cx="7133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systemctl</a:t>
            </a:r>
          </a:p>
        </p:txBody>
      </p:sp>
      <p:sp>
        <p:nvSpPr>
          <p:cNvPr id="66" name="Rectangle 23">
            <a:extLst>
              <a:ext uri="{FF2B5EF4-FFF2-40B4-BE49-F238E27FC236}">
                <a16:creationId xmlns:a16="http://schemas.microsoft.com/office/drawing/2014/main" xmlns="" id="{8C43A9D7-CBD4-4EB5-B555-F53DD2F2C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959" y="1947079"/>
            <a:ext cx="105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–</a:t>
            </a:r>
          </a:p>
        </p:txBody>
      </p:sp>
      <p:sp>
        <p:nvSpPr>
          <p:cNvPr id="67" name="Rectangle 24">
            <a:extLst>
              <a:ext uri="{FF2B5EF4-FFF2-40B4-BE49-F238E27FC236}">
                <a16:creationId xmlns:a16="http://schemas.microsoft.com/office/drawing/2014/main" xmlns="" id="{D24CE939-74F3-4234-B127-848D9D1EE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196" y="1947079"/>
            <a:ext cx="6331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</a:rPr>
              <a:t>t service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674798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	COMMAND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17" name="AutoShape 3">
            <a:extLst>
              <a:ext uri="{FF2B5EF4-FFF2-40B4-BE49-F238E27FC236}">
                <a16:creationId xmlns:a16="http://schemas.microsoft.com/office/drawing/2014/main" xmlns="" id="{780E5988-E1DF-41A4-803C-09D71976137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947268" y="944637"/>
            <a:ext cx="59563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5">
            <a:extLst>
              <a:ext uri="{FF2B5EF4-FFF2-40B4-BE49-F238E27FC236}">
                <a16:creationId xmlns:a16="http://schemas.microsoft.com/office/drawing/2014/main" xmlns="" id="{D4810D02-457A-4661-8F6D-36E0138D9F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7693" y="995437"/>
            <a:ext cx="0" cy="3649663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6">
            <a:extLst>
              <a:ext uri="{FF2B5EF4-FFF2-40B4-BE49-F238E27FC236}">
                <a16:creationId xmlns:a16="http://schemas.microsoft.com/office/drawing/2014/main" xmlns="" id="{2A3D30AB-EBC0-4987-A051-82EFD93113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53618" y="995437"/>
            <a:ext cx="0" cy="3649663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7">
            <a:extLst>
              <a:ext uri="{FF2B5EF4-FFF2-40B4-BE49-F238E27FC236}">
                <a16:creationId xmlns:a16="http://schemas.microsoft.com/office/drawing/2014/main" xmlns="" id="{FB353E1A-B511-43D6-AC8E-BADFCA16F3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2456" y="995437"/>
            <a:ext cx="0" cy="3649663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xmlns="" id="{01410BE8-03C1-4E83-BA23-040A642E055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856" y="1000200"/>
            <a:ext cx="5948363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xmlns="" id="{8F06D337-5A26-4CA8-B107-B81DC6562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856" y="4640337"/>
            <a:ext cx="5948363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xmlns="" id="{55227B48-E836-4F63-8058-DA8C3AF7B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468" y="1241500"/>
            <a:ext cx="4540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start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xmlns="" id="{B04010BC-C293-4851-B55E-CF917F733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468" y="2154312"/>
            <a:ext cx="4429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stop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xmlns="" id="{A3EF4FA3-21DD-4CD6-942B-99107D897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468" y="3068712"/>
            <a:ext cx="615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reload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xmlns="" id="{E465376A-E8A2-4BB9-8ABF-7207B760B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468" y="3981525"/>
            <a:ext cx="6238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restart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xmlns="" id="{B04C523B-BA9F-4C43-9301-6E3414192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43" y="1012900"/>
            <a:ext cx="28559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Start (activate) one or more units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xmlns="" id="{D7D0328D-F191-4B12-8812-1951D2BF0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43" y="1470100"/>
            <a:ext cx="2428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#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xmlns="" id="{24269EEC-5CBF-4C24-BBC9-C343B569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181" y="1470100"/>
            <a:ext cx="8731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systemctl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xmlns="" id="{F4C969A3-599A-49AD-AC05-6B935F052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168" y="1470100"/>
            <a:ext cx="5064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start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xmlns="" id="{670954EB-7252-482F-A859-5C50DBD3E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7868" y="1470100"/>
            <a:ext cx="1504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sendmail.service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xmlns="" id="{F2F6E053-24ED-4AC1-876D-70F7E0AC5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43" y="1927300"/>
            <a:ext cx="29003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Stop (deactivate) one or ore units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xmlns="" id="{861DE60D-A14F-4A2D-A3C1-27D357D10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43" y="2382912"/>
            <a:ext cx="2428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#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xmlns="" id="{85B7D4D4-F89B-4097-8293-EA5C747A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181" y="2382912"/>
            <a:ext cx="8731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systemctl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xmlns="" id="{C31D11A1-E0CA-483B-8602-959052A75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168" y="2382912"/>
            <a:ext cx="4984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stop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xmlns="" id="{49DC8D5E-FF5B-4024-94A4-CCBC71E46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343" y="2382912"/>
            <a:ext cx="1504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sendmail.service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xmlns="" id="{6B886F02-081E-4136-BDE7-E1BE842DE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43" y="2840112"/>
            <a:ext cx="22272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Reload one or more units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xmlns="" id="{7B6B7A6D-EA48-4E98-9944-7FDE45A5A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43" y="3295725"/>
            <a:ext cx="2428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#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xmlns="" id="{6749E582-6F36-4ADC-B191-D770FD46F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181" y="3295725"/>
            <a:ext cx="8731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systemctl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xmlns="" id="{0721F9E3-1C21-45CA-A672-7E129BCE7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168" y="3295725"/>
            <a:ext cx="6683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reload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xmlns="" id="{A007F71C-8314-48ED-A251-DCA225051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506" y="3295725"/>
            <a:ext cx="1504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sendmial.service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xmlns="" id="{29E7040C-C44F-47C0-9FA1-B62552643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43" y="3752925"/>
            <a:ext cx="5381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Start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xmlns="" id="{4B6938CE-50BE-4B60-B691-D4A293FCE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406" y="3752925"/>
            <a:ext cx="2428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xmlns="" id="{DA3758D6-D7FE-4BD8-A072-84AEE9ECB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256" y="3752925"/>
            <a:ext cx="216058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restart one or more units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2">
            <a:extLst>
              <a:ext uri="{FF2B5EF4-FFF2-40B4-BE49-F238E27FC236}">
                <a16:creationId xmlns:a16="http://schemas.microsoft.com/office/drawing/2014/main" xmlns="" id="{66A9CA7A-1997-4D1D-9C5B-C2E6D3BA8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43" y="4211712"/>
            <a:ext cx="225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#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3">
            <a:extLst>
              <a:ext uri="{FF2B5EF4-FFF2-40B4-BE49-F238E27FC236}">
                <a16:creationId xmlns:a16="http://schemas.microsoft.com/office/drawing/2014/main" xmlns="" id="{7F6B74A2-D293-4F67-B784-716B1FB81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181" y="4211712"/>
            <a:ext cx="81597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systemctl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34">
            <a:extLst>
              <a:ext uri="{FF2B5EF4-FFF2-40B4-BE49-F238E27FC236}">
                <a16:creationId xmlns:a16="http://schemas.microsoft.com/office/drawing/2014/main" xmlns="" id="{DDDC02FE-7CE4-4CC6-BAE6-C2FE3AEEA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168" y="4211712"/>
            <a:ext cx="62865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restart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xmlns="" id="{215283D9-91D8-4C75-9D32-BAEE21BD5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031" y="4211712"/>
            <a:ext cx="140017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sendmail.service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699200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4" grpId="0"/>
      <p:bldP spid="55" grpId="0"/>
      <p:bldP spid="56" grpId="0"/>
      <p:bldP spid="5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	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  <a:sym typeface="Arial"/>
              </a:rPr>
              <a:t>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sz="1400" dirty="0" err="1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root@dip</a:t>
            </a:r>
            <a:r>
              <a:rPr lang="en-US" sz="1400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~]# </a:t>
            </a:r>
            <a:r>
              <a:rPr lang="en-US" sz="1400" dirty="0" err="1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chkconfig</a:t>
            </a:r>
            <a:r>
              <a:rPr lang="en-US" sz="1400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network 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  <a:t>	 </a:t>
            </a:r>
            <a:r>
              <a:rPr lang="en-US" dirty="0"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sz="1400" dirty="0" err="1">
                <a:latin typeface="Ang DaunKeo" panose="020B0503020102020204" pitchFamily="34" charset="0"/>
                <a:cs typeface="Ang DaunKeo" panose="020B0503020102020204" pitchFamily="34" charset="0"/>
              </a:rPr>
              <a:t>Chkconfig</a:t>
            </a:r>
            <a: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  <a:t> – updates and queries </a:t>
            </a:r>
            <a:r>
              <a:rPr lang="en-US" sz="1400" dirty="0" err="1">
                <a:latin typeface="Ang DaunKeo" panose="020B0503020102020204" pitchFamily="34" charset="0"/>
                <a:cs typeface="Ang DaunKeo" panose="020B0503020102020204" pitchFamily="34" charset="0"/>
              </a:rPr>
              <a:t>runlevel</a:t>
            </a:r>
            <a: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  <a:t> information for system services</a:t>
            </a:r>
            <a:b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endParaRPr lang="en-US" dirty="0"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  <a:t>	[SYNOPSIS] </a:t>
            </a:r>
            <a:r>
              <a:rPr lang="en-US" sz="1400" dirty="0" err="1">
                <a:latin typeface="Ang DaunKeo" panose="020B0503020102020204" pitchFamily="34" charset="0"/>
                <a:cs typeface="Ang DaunKeo" panose="020B0503020102020204" pitchFamily="34" charset="0"/>
              </a:rPr>
              <a:t>chkconfig</a:t>
            </a:r>
            <a: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  <a:t> OPTION SERVICE</a:t>
            </a:r>
            <a:br>
              <a:rPr lang="en-US" sz="1400" dirty="0"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17" name="AutoShape 3">
            <a:extLst>
              <a:ext uri="{FF2B5EF4-FFF2-40B4-BE49-F238E27FC236}">
                <a16:creationId xmlns:a16="http://schemas.microsoft.com/office/drawing/2014/main" xmlns="" id="{6B3F0D80-02B5-4C57-A02A-B62F16A963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952242" y="958179"/>
            <a:ext cx="6977062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5">
            <a:extLst>
              <a:ext uri="{FF2B5EF4-FFF2-40B4-BE49-F238E27FC236}">
                <a16:creationId xmlns:a16="http://schemas.microsoft.com/office/drawing/2014/main" xmlns="" id="{3A8116E4-62B1-4BAF-AAA6-886D83865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717" y="1007391"/>
            <a:ext cx="0" cy="243840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6">
            <a:extLst>
              <a:ext uri="{FF2B5EF4-FFF2-40B4-BE49-F238E27FC236}">
                <a16:creationId xmlns:a16="http://schemas.microsoft.com/office/drawing/2014/main" xmlns="" id="{C93BFB6F-8115-4DD5-9F00-CB15EDEF9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242" y="2767929"/>
            <a:ext cx="6972300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7">
            <a:extLst>
              <a:ext uri="{FF2B5EF4-FFF2-40B4-BE49-F238E27FC236}">
                <a16:creationId xmlns:a16="http://schemas.microsoft.com/office/drawing/2014/main" xmlns="" id="{CBC2D7D1-F95B-4663-A82B-93EFE5220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004" y="1007391"/>
            <a:ext cx="0" cy="243840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xmlns="" id="{0EFD19F5-B921-4BF3-B648-0F5275F428D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9779" y="1007391"/>
            <a:ext cx="0" cy="243840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xmlns="" id="{75B9389A-4A80-4003-A981-75136BE64FAA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242" y="1012154"/>
            <a:ext cx="6972300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xmlns="" id="{3E9DFC83-3CFB-4FAA-838E-333C3EA7F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242" y="3441029"/>
            <a:ext cx="6972300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xmlns="" id="{B84A8D1D-E0C3-4DFA-8E2E-E270C6991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517" y="1234404"/>
            <a:ext cx="654050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status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xmlns="" id="{E9B8A55A-0274-487F-8F51-D58BB6DF3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517" y="2147216"/>
            <a:ext cx="7000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Enable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xmlns="" id="{753EDAD9-1A5F-474D-8F8D-70F05B2BD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642" y="1005804"/>
            <a:ext cx="3648075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Show runtime status of one or more units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xmlns="" id="{ED939B86-1B0A-440D-85F1-A81BBBA5B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642" y="1463004"/>
            <a:ext cx="292100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#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xmlns="" id="{168D127E-7312-4E20-A1DA-5AE22BEDF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792" y="1463004"/>
            <a:ext cx="963612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systemctl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xmlns="" id="{F387A2D2-F048-48E8-A417-A19A89A7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317" y="1463004"/>
            <a:ext cx="695325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status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xmlns="" id="{C5245C56-0BDB-48AD-B4A7-2629DDBEB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867" y="1463004"/>
            <a:ext cx="1570037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sendmail.service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xmlns="" id="{BB65C7EC-6756-4160-841E-CD575527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642" y="1920204"/>
            <a:ext cx="2638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Enable one or more units files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xmlns="" id="{A81BE850-DCB3-45DD-A3EB-D8B452A10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642" y="2375816"/>
            <a:ext cx="2921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#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xmlns="" id="{AEE5FBDD-DC0E-4F44-923B-C4B0AD355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792" y="2375816"/>
            <a:ext cx="9636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systemctl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xmlns="" id="{42492C9D-96F4-4952-9B3F-D620C100F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317" y="2375816"/>
            <a:ext cx="736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enable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xmlns="" id="{25018FE5-A7AE-49EE-9F77-2DFEB8D00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729" y="2375816"/>
            <a:ext cx="15700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sendmail.service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xmlns="" id="{3D98A5A4-6CB7-408B-8816-0D309CD33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517" y="2988591"/>
            <a:ext cx="80803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Disable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xmlns="" id="{EBA65D9A-5F1D-4493-BEE9-2F4B3AB9C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642" y="2759991"/>
            <a:ext cx="28844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Disable one or more units files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xmlns="" id="{02372106-3024-443C-B18E-4B05C4AF0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642" y="3217191"/>
            <a:ext cx="3111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#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xmlns="" id="{02F4CEA4-5ABB-47EF-A9FF-AE78B230D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792" y="3217191"/>
            <a:ext cx="10318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systemctl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xmlns="" id="{6440C5E3-7EF3-49B6-B1EA-EC989A38F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317" y="3217191"/>
            <a:ext cx="838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disable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xmlns="" id="{E2876C04-5F67-48C4-A067-A61B6243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179" y="3217191"/>
            <a:ext cx="16811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09"/>
                <a:cs typeface="109"/>
              </a:rPr>
              <a:t>sendmail.service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058988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dirty="0"/>
              <a:t>	</a:t>
            </a:r>
          </a:p>
          <a:p>
            <a:pPr>
              <a:defRPr/>
            </a:pPr>
            <a:r>
              <a:rPr lang="en-US" dirty="0"/>
              <a:t>	</a:t>
            </a:r>
            <a:r>
              <a:rPr lang="en-US" sz="1400" dirty="0"/>
              <a:t>Option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accent4"/>
              </a:solidFill>
              <a:latin typeface="Segoe UI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Segoe UI Semibold"/>
              </a:rPr>
              <a:t>	[</a:t>
            </a:r>
            <a:r>
              <a:rPr lang="en-US" dirty="0" err="1">
                <a:solidFill>
                  <a:schemeClr val="tx1"/>
                </a:solidFill>
                <a:latin typeface="Segoe UI Semibold"/>
              </a:rPr>
              <a:t>root@dip</a:t>
            </a:r>
            <a:r>
              <a:rPr lang="en-US" dirty="0">
                <a:solidFill>
                  <a:schemeClr val="tx1"/>
                </a:solidFill>
                <a:latin typeface="Segoe UI Semibold"/>
              </a:rPr>
              <a:t> ~]#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Segoe UI Semibold"/>
              </a:rPr>
              <a:t/>
            </a:r>
            <a:br>
              <a:rPr lang="en-US" dirty="0">
                <a:solidFill>
                  <a:schemeClr val="tx1"/>
                </a:solidFill>
                <a:latin typeface="Segoe UI Semibold"/>
              </a:rPr>
            </a:br>
            <a:r>
              <a:rPr lang="en-US" dirty="0">
                <a:solidFill>
                  <a:schemeClr val="tx1"/>
                </a:solidFill>
                <a:latin typeface="Segoe UI Semibold"/>
              </a:rPr>
              <a:t>		[</a:t>
            </a:r>
            <a:r>
              <a:rPr lang="en-US" dirty="0" err="1">
                <a:solidFill>
                  <a:schemeClr val="tx1"/>
                </a:solidFill>
                <a:latin typeface="Segoe UI Semibold"/>
              </a:rPr>
              <a:t>root@dip</a:t>
            </a:r>
            <a:r>
              <a:rPr lang="en-US" dirty="0">
                <a:solidFill>
                  <a:schemeClr val="tx1"/>
                </a:solidFill>
                <a:latin typeface="Segoe UI Semibold"/>
              </a:rPr>
              <a:t> ~]#</a:t>
            </a:r>
            <a:br>
              <a:rPr lang="en-US" dirty="0">
                <a:solidFill>
                  <a:schemeClr val="tx1"/>
                </a:solidFill>
                <a:latin typeface="Segoe UI Semibold"/>
              </a:rPr>
            </a:br>
            <a:r>
              <a:rPr lang="en-US" dirty="0">
                <a:solidFill>
                  <a:schemeClr val="tx1"/>
                </a:solidFill>
                <a:latin typeface="Segoe UI Semibold"/>
              </a:rPr>
              <a:t>		ifconfig – configure a network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Segoe UI Semibold"/>
              </a:rPr>
              <a:t/>
            </a:r>
            <a:br>
              <a:rPr lang="en-US" dirty="0">
                <a:solidFill>
                  <a:schemeClr val="tx1"/>
                </a:solidFill>
                <a:latin typeface="Segoe UI Semibold"/>
              </a:rPr>
            </a:br>
            <a:r>
              <a:rPr lang="en-US" dirty="0">
                <a:solidFill>
                  <a:schemeClr val="tx1"/>
                </a:solidFill>
                <a:latin typeface="Segoe UI Semibold"/>
              </a:rPr>
              <a:t>	[SYNOPSIS] ifconfig INTERFACE ADDRESS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Segoe UI Semibold"/>
              </a:rPr>
              <a:t/>
            </a:r>
            <a:br>
              <a:rPr lang="en-US" dirty="0">
                <a:solidFill>
                  <a:schemeClr val="tx1"/>
                </a:solidFill>
                <a:latin typeface="Segoe UI Semibold"/>
              </a:rPr>
            </a:br>
            <a:r>
              <a:rPr lang="en-US" dirty="0">
                <a:solidFill>
                  <a:schemeClr val="tx1"/>
                </a:solidFill>
                <a:latin typeface="Segoe UI Semibold"/>
              </a:rPr>
              <a:t>	ifconfig – configure a network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Segoe UI Semibold"/>
              </a:rPr>
              <a:t/>
            </a:r>
            <a:br>
              <a:rPr lang="en-US" dirty="0">
                <a:solidFill>
                  <a:schemeClr val="tx1"/>
                </a:solidFill>
                <a:latin typeface="Segoe UI Semibold"/>
              </a:rPr>
            </a:br>
            <a:r>
              <a:rPr lang="en-US" dirty="0">
                <a:solidFill>
                  <a:schemeClr val="tx1"/>
                </a:solidFill>
                <a:latin typeface="Segoe UI Semibold"/>
              </a:rPr>
              <a:t>	[SYNOPSIS] ifconfig INTERFACE ADDRESS</a:t>
            </a:r>
            <a:br>
              <a:rPr lang="en-US" dirty="0">
                <a:solidFill>
                  <a:schemeClr val="tx1"/>
                </a:solidFill>
                <a:latin typeface="Segoe UI Semibold"/>
              </a:rPr>
            </a:br>
            <a:r>
              <a:rPr lang="en-US" dirty="0">
                <a:solidFill>
                  <a:schemeClr val="accent4"/>
                </a:solidFill>
                <a:latin typeface="Segoe UI Semibold"/>
              </a:rPr>
              <a:t/>
            </a:r>
            <a:br>
              <a:rPr lang="en-US" dirty="0">
                <a:solidFill>
                  <a:schemeClr val="accent4"/>
                </a:solidFill>
                <a:latin typeface="Segoe UI Semibold"/>
              </a:rPr>
            </a:br>
            <a:endParaRPr lang="en-US" dirty="0">
              <a:solidFill>
                <a:schemeClr val="accent4"/>
              </a:solidFill>
              <a:latin typeface="Segoe UI Semibold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xmlns="" id="{A72FA022-7245-492C-8CC8-4E88A9E372F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952242" y="892508"/>
            <a:ext cx="82677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xmlns="" id="{139D7C15-B4EB-496C-AABB-067D3D327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330" y="927433"/>
            <a:ext cx="0" cy="1279525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xmlns="" id="{FC726741-F684-46E8-8DEE-B6114A7D1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242" y="1694195"/>
            <a:ext cx="8262938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xmlns="" id="{61778C15-F4F6-4C79-A75C-FB27F611C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005" y="927433"/>
            <a:ext cx="0" cy="1279525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xmlns="" id="{9F5D3810-9E75-4D63-94B4-1CE02584E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0417" y="927433"/>
            <a:ext cx="0" cy="1279525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xmlns="" id="{ECC94EA2-DBC0-412A-8853-CB56A4B16C2E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242" y="932195"/>
            <a:ext cx="8262938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xmlns="" id="{EE0E71CD-739F-4B45-98DB-506D4A842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242" y="2202195"/>
            <a:ext cx="8262938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xmlns="" id="{18D73C6F-666A-4DE4-B11B-B448F3410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855" y="1103645"/>
            <a:ext cx="198438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5F6FA"/>
                </a:solidFill>
                <a:effectLst/>
                <a:latin typeface="Ang DaunKeo" panose="020B0503020102020204" pitchFamily="34" charset="0"/>
              </a:rPr>
              <a:t>--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xmlns="" id="{07D32C09-0BF2-4D6E-8B2D-75483FF58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755" y="1103645"/>
            <a:ext cx="3302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5F6FA"/>
                </a:solidFill>
                <a:effectLst/>
                <a:latin typeface="Ang DaunKeo" panose="020B0503020102020204" pitchFamily="34" charset="0"/>
              </a:rPr>
              <a:t>list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xmlns="" id="{DBB059C6-32B8-46D9-88BC-F09A1951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5867" y="989345"/>
            <a:ext cx="71088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Option 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នេះបង្ហាញពី</a:t>
            </a:r>
            <a:r>
              <a:rPr lang="ca-E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​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​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 services 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ទាំងអស់ដែល</a:t>
            </a:r>
            <a:r>
              <a:rPr lang="ca-E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 chkconfig 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បានដឹងអំពីវាហើយវាដំណើរ</a:t>
            </a:r>
            <a:endParaRPr lang="en-US" sz="1400" b="0" i="0" u="none" strike="noStrike" cap="none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  <a:sym typeface="DM San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ការឬបញ្ឈប់នៅក្នុង</a:t>
            </a:r>
            <a:r>
              <a:rPr lang="ca-E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​ </a:t>
            </a:r>
            <a:r>
              <a:rPr lang="en-US" sz="1400" b="0" i="0" u="none" strike="noStrike" cap="none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Runlevel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 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មួយណា</a:t>
            </a:r>
            <a:r>
              <a:rPr lang="ca-E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​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។</a:t>
            </a:r>
            <a:r>
              <a:rPr lang="ca-E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​ 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បើបានកំណត់ឈ្មោះឲ្យវានោះវានឹងបង្ហាញពី</a:t>
            </a:r>
            <a:endParaRPr lang="en-US" sz="1400" b="0" i="0" u="none" strike="noStrike" cap="none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  <a:sym typeface="DM San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ព័ត៌មានអំពីឈ្មោះនោះរបស់</a:t>
            </a:r>
            <a:r>
              <a:rPr lang="ca-E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 service 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នោះ។</a:t>
            </a:r>
            <a:endParaRPr lang="en-US" sz="1400" b="0" i="0" u="none" strike="noStrike" cap="none" dirty="0">
              <a:solidFill>
                <a:schemeClr val="tx1"/>
              </a:solidFill>
              <a:latin typeface="Ang DaunKeo" panose="020B0503020102020204" pitchFamily="34" charset="0"/>
              <a:ea typeface="Calibri" panose="020F0502020204030204" pitchFamily="34" charset="0"/>
              <a:cs typeface="Ang DaunKeo" panose="020B0503020102020204" pitchFamily="34" charset="0"/>
              <a:sym typeface="DM Sans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xmlns="" id="{4E67C9BE-B81D-4DBF-961D-5550BDBDA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780" y="871870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xmlns="" id="{BE6609E1-F8F7-4ED3-B947-8A7A02BE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855" y="1864058"/>
            <a:ext cx="198438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5F6FA"/>
                </a:solidFill>
                <a:effectLst/>
                <a:latin typeface="Ang DaunKeo" panose="020B0503020102020204" pitchFamily="34" charset="0"/>
              </a:rPr>
              <a:t>--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xmlns="" id="{BC8DE3AF-93E1-4577-AAA9-420A52C6B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755" y="1864058"/>
            <a:ext cx="4572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5F6FA"/>
                </a:solidFill>
                <a:effectLst/>
                <a:latin typeface="Ang DaunKeo" panose="020B0503020102020204" pitchFamily="34" charset="0"/>
              </a:rPr>
              <a:t>level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xmlns="" id="{D0E9830A-2507-49DC-870B-79E70E917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9167" y="1635458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44">
            <a:extLst>
              <a:ext uri="{FF2B5EF4-FFF2-40B4-BE49-F238E27FC236}">
                <a16:creationId xmlns:a16="http://schemas.microsoft.com/office/drawing/2014/main" xmlns="" id="{3C3C7085-C3FE-4952-91FC-5363FE716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467" y="1771983"/>
            <a:ext cx="55070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សម្រាប់កំណត់់ពីកម្រិត</a:t>
            </a:r>
            <a:r>
              <a:rPr lang="ca-E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 run levels 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ដែលវាដំណើរការ។ វាមានតម្លៃចាប់ពី ០ដល់៦។</a:t>
            </a:r>
            <a:endParaRPr lang="en-US" sz="1400" b="0" i="0" u="none" strike="noStrike" cap="none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  <a:sym typeface="DM San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ឧទាហរណ៍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--level 35 </a:t>
            </a:r>
            <a:r>
              <a:rPr lang="km-KH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បានកំណត់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 </a:t>
            </a:r>
            <a:r>
              <a:rPr lang="en-US" sz="1400" b="0" i="0" u="none" strike="noStrike" cap="none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runlevel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  <a:sym typeface="DM Sans"/>
              </a:rPr>
              <a:t> 3 and 5.</a:t>
            </a:r>
            <a:endParaRPr lang="en-US" sz="1400" b="0" i="0" u="none" strike="noStrike" cap="none" dirty="0">
              <a:solidFill>
                <a:schemeClr val="tx1"/>
              </a:solidFill>
              <a:latin typeface="Ang DaunKeo" panose="020B0503020102020204" pitchFamily="34" charset="0"/>
              <a:ea typeface="Calibri" panose="020F0502020204030204" pitchFamily="34" charset="0"/>
              <a:cs typeface="Ang DaunKeo" panose="020B0503020102020204" pitchFamily="34" charset="0"/>
              <a:sym typeface="DM San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656890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9" grpId="0"/>
      <p:bldP spid="20" grpId="0"/>
      <p:bldP spid="21" grpId="0"/>
      <p:bldP spid="23" grpId="0"/>
      <p:bldP spid="41" grpId="0"/>
      <p:bldP spid="42" grpId="0"/>
      <p:bldP spid="54" grpId="0"/>
      <p:bldP spid="5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68" name="AutoShape 3">
            <a:extLst>
              <a:ext uri="{FF2B5EF4-FFF2-40B4-BE49-F238E27FC236}">
                <a16:creationId xmlns:a16="http://schemas.microsoft.com/office/drawing/2014/main" xmlns="" id="{7C233DCD-3CD1-4929-94D1-3010DBD81C0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7580" y="1161812"/>
            <a:ext cx="8556625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5">
            <a:extLst>
              <a:ext uri="{FF2B5EF4-FFF2-40B4-BE49-F238E27FC236}">
                <a16:creationId xmlns:a16="http://schemas.microsoft.com/office/drawing/2014/main" xmlns="" id="{650E7EB4-4889-4666-AABC-C5A536117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580" y="1163400"/>
            <a:ext cx="0" cy="3140075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">
            <a:extLst>
              <a:ext uri="{FF2B5EF4-FFF2-40B4-BE49-F238E27FC236}">
                <a16:creationId xmlns:a16="http://schemas.microsoft.com/office/drawing/2014/main" xmlns="" id="{E3212485-9511-4F5D-A9F6-5218D6C89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168" y="3693875"/>
            <a:ext cx="8550275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7">
            <a:extLst>
              <a:ext uri="{FF2B5EF4-FFF2-40B4-BE49-F238E27FC236}">
                <a16:creationId xmlns:a16="http://schemas.microsoft.com/office/drawing/2014/main" xmlns="" id="{BFFFED76-D8B9-495E-B6CA-5687B54868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930" y="1163400"/>
            <a:ext cx="0" cy="3140075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8">
            <a:extLst>
              <a:ext uri="{FF2B5EF4-FFF2-40B4-BE49-F238E27FC236}">
                <a16:creationId xmlns:a16="http://schemas.microsoft.com/office/drawing/2014/main" xmlns="" id="{55F15BD0-26F9-4C88-8067-238883FE8B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4680" y="1163400"/>
            <a:ext cx="0" cy="3140075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9">
            <a:extLst>
              <a:ext uri="{FF2B5EF4-FFF2-40B4-BE49-F238E27FC236}">
                <a16:creationId xmlns:a16="http://schemas.microsoft.com/office/drawing/2014/main" xmlns="" id="{2A6B7632-B629-4F38-9E4F-853C255558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168" y="1168162"/>
            <a:ext cx="8550275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10">
            <a:extLst>
              <a:ext uri="{FF2B5EF4-FFF2-40B4-BE49-F238E27FC236}">
                <a16:creationId xmlns:a16="http://schemas.microsoft.com/office/drawing/2014/main" xmlns="" id="{AFA6A0EE-8779-4609-B435-2F45702EF3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168" y="4298712"/>
            <a:ext cx="8550275" cy="0"/>
          </a:xfrm>
          <a:prstGeom prst="line">
            <a:avLst/>
          </a:prstGeom>
          <a:noFill/>
          <a:ln w="9525" cap="flat">
            <a:solidFill>
              <a:srgbClr val="9E9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11">
            <a:extLst>
              <a:ext uri="{FF2B5EF4-FFF2-40B4-BE49-F238E27FC236}">
                <a16:creationId xmlns:a16="http://schemas.microsoft.com/office/drawing/2014/main" xmlns="" id="{A011E99B-745C-4D6D-88BB-AFEFCC7A7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68" y="1231662"/>
            <a:ext cx="29352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Show status of active interfaces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12">
            <a:extLst>
              <a:ext uri="{FF2B5EF4-FFF2-40B4-BE49-F238E27FC236}">
                <a16:creationId xmlns:a16="http://schemas.microsoft.com/office/drawing/2014/main" xmlns="" id="{0423328E-ABDF-4868-8768-9D3FE226B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43" y="1552337"/>
            <a:ext cx="9620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# ifconfig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13">
            <a:extLst>
              <a:ext uri="{FF2B5EF4-FFF2-40B4-BE49-F238E27FC236}">
                <a16:creationId xmlns:a16="http://schemas.microsoft.com/office/drawing/2014/main" xmlns="" id="{54CB0339-CDE6-494B-B096-5DDC833F6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43" y="1869837"/>
            <a:ext cx="19272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Enable an interface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14">
            <a:extLst>
              <a:ext uri="{FF2B5EF4-FFF2-40B4-BE49-F238E27FC236}">
                <a16:creationId xmlns:a16="http://schemas.microsoft.com/office/drawing/2014/main" xmlns="" id="{5406D4BE-F0D2-4148-8398-01065A4C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43" y="2192100"/>
            <a:ext cx="16684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# ifconfig eth0 up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15">
            <a:extLst>
              <a:ext uri="{FF2B5EF4-FFF2-40B4-BE49-F238E27FC236}">
                <a16:creationId xmlns:a16="http://schemas.microsoft.com/office/drawing/2014/main" xmlns="" id="{FB27191A-F8B1-4CE4-9E6A-E91EF1140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43" y="2512775"/>
            <a:ext cx="18542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Disable an interface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16">
            <a:extLst>
              <a:ext uri="{FF2B5EF4-FFF2-40B4-BE49-F238E27FC236}">
                <a16:creationId xmlns:a16="http://schemas.microsoft.com/office/drawing/2014/main" xmlns="" id="{3FFB661C-F49E-4E38-89A2-EABA08571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43" y="2830275"/>
            <a:ext cx="20748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# ifconfig eth0 down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17">
            <a:extLst>
              <a:ext uri="{FF2B5EF4-FFF2-40B4-BE49-F238E27FC236}">
                <a16:creationId xmlns:a16="http://schemas.microsoft.com/office/drawing/2014/main" xmlns="" id="{474B0D5C-579E-4F88-AA1A-88EAC5E3C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43" y="3150950"/>
            <a:ext cx="33670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Change IP address of an interfaces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18">
            <a:extLst>
              <a:ext uri="{FF2B5EF4-FFF2-40B4-BE49-F238E27FC236}">
                <a16:creationId xmlns:a16="http://schemas.microsoft.com/office/drawing/2014/main" xmlns="" id="{8FC09DBC-6A8F-42E5-AB45-BF4A39B4C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43" y="3473212"/>
            <a:ext cx="25193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# ifconfig eth0 192.168.0.10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19">
            <a:extLst>
              <a:ext uri="{FF2B5EF4-FFF2-40B4-BE49-F238E27FC236}">
                <a16:creationId xmlns:a16="http://schemas.microsoft.com/office/drawing/2014/main" xmlns="" id="{0BC93E81-9F30-4B52-8E05-38ECC77FE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68" y="3755787"/>
            <a:ext cx="151765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Change subnet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20">
            <a:extLst>
              <a:ext uri="{FF2B5EF4-FFF2-40B4-BE49-F238E27FC236}">
                <a16:creationId xmlns:a16="http://schemas.microsoft.com/office/drawing/2014/main" xmlns="" id="{90EC7DEA-7F95-489A-8B73-CBE6AF99A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243" y="3755787"/>
            <a:ext cx="2286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21">
            <a:extLst>
              <a:ext uri="{FF2B5EF4-FFF2-40B4-BE49-F238E27FC236}">
                <a16:creationId xmlns:a16="http://schemas.microsoft.com/office/drawing/2014/main" xmlns="" id="{8DE16544-4029-4B7A-8AE1-237EDF0FE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193" y="3755787"/>
            <a:ext cx="202565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mask of an interface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22">
            <a:extLst>
              <a:ext uri="{FF2B5EF4-FFF2-40B4-BE49-F238E27FC236}">
                <a16:creationId xmlns:a16="http://schemas.microsoft.com/office/drawing/2014/main" xmlns="" id="{B35EF69C-CC06-4174-AE31-190742F82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68" y="4078050"/>
            <a:ext cx="2905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#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23">
            <a:extLst>
              <a:ext uri="{FF2B5EF4-FFF2-40B4-BE49-F238E27FC236}">
                <a16:creationId xmlns:a16="http://schemas.microsoft.com/office/drawing/2014/main" xmlns="" id="{5E955430-9A0C-40ED-AB6E-48D5752EF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18" y="4078050"/>
            <a:ext cx="7778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ifconfig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24">
            <a:extLst>
              <a:ext uri="{FF2B5EF4-FFF2-40B4-BE49-F238E27FC236}">
                <a16:creationId xmlns:a16="http://schemas.microsoft.com/office/drawing/2014/main" xmlns="" id="{2C3A072F-1506-4F50-98E0-F3B17C8EE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493" y="4078050"/>
            <a:ext cx="29003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157"/>
                <a:cs typeface="157"/>
              </a:rPr>
              <a:t>eth0 netmask 255.255.255.248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766997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617DD60-ACC1-4B3D-9688-6C9FA0B2E896}"/>
              </a:ext>
            </a:extLst>
          </p:cNvPr>
          <p:cNvSpPr txBox="1"/>
          <p:nvPr/>
        </p:nvSpPr>
        <p:spPr>
          <a:xfrm>
            <a:off x="92678" y="1158427"/>
            <a:ext cx="8958644" cy="2893100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Ifconfig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eth0    Link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encap:Ethernet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HWaddr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00:0C:29:78:CC:FD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addr:10.0.0.30 Bcast:10.0.0.255 Mask:255.255.255.0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inet6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fe80:20c:29ff:fe78:ccfd/64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Scope:Link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UP BROADCAST RUNNING MULTICAST MTU:1500M Metric:1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RX packets:110 errors:0 dropped:0 overruns:0 frame:0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 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TX packets:91 errors:0 dropped:0 overruns:0 carrier:0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 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Collision:0 txqueueien:1000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RX bytes:11828 (11.5 KiB)  TX bytes:9390 (9.1Kib)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573162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617DD60-ACC1-4B3D-9688-6C9FA0B2E896}"/>
              </a:ext>
            </a:extLst>
          </p:cNvPr>
          <p:cNvSpPr txBox="1"/>
          <p:nvPr/>
        </p:nvSpPr>
        <p:spPr>
          <a:xfrm>
            <a:off x="92678" y="1158427"/>
            <a:ext cx="8958644" cy="3323987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lo	Link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encap:Local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Loopback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Inet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addr:127.0.0.1  Mask:255.0.0.0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 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Inet6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addr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 ::1/128 </a:t>
            </a:r>
            <a:r>
              <a:rPr lang="en-US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Spoce:Host</a:t>
            </a: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 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UP LOOPBACK RUNNING MTU:16436 Metric:1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RX packets:8 errors:0 dropped:0 overruns:0 frame:0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 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TX packet:8 errors:0 dropped:0 overruns:0 carrier:0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 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collisions:0 txqueuelen:0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 </a:t>
            </a:r>
            <a:b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RX bytes:792 (792.0.b) TX bytes:792 (792.0.b)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5764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925" b="0" i="0" u="none" strike="noStrike" kern="0" cap="none" spc="0" normalizeH="0" baseline="0" noProof="0" dirty="0">
                <a:ln>
                  <a:noFill/>
                </a:ln>
                <a:solidFill>
                  <a:srgbClr val="273C75">
                    <a:lumMod val="20000"/>
                    <a:lumOff val="80000"/>
                  </a:srgbClr>
                </a:solidFill>
                <a:effectLst/>
                <a:uLnTx/>
                <a:uFillTx/>
                <a:latin typeface="សម្រាប់កូនខ្មែរ" panose="02000500000000020004" pitchFamily="2" charset="0"/>
                <a:ea typeface="+mn-ea"/>
                <a:cs typeface="សម្រាប់កូនខ្មែរ" panose="02000500000000020004" pitchFamily="2" charset="0"/>
                <a:sym typeface="Arial"/>
              </a:rPr>
              <a:t>1.3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73C75">
                  <a:lumMod val="20000"/>
                  <a:lumOff val="80000"/>
                </a:srgbClr>
              </a:solidFill>
              <a:effectLst/>
              <a:uLnTx/>
              <a:uFillTx/>
              <a:latin typeface="សម្រាប់កូនខ្មែរ" panose="02000500000000020004" pitchFamily="2" charset="0"/>
              <a:ea typeface="+mn-ea"/>
              <a:cs typeface="សម្រាប់កូនខ្មែរ" panose="02000500000000020004" pitchFamily="2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7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432347"/>
            <a:ext cx="4233678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ការតេស្តនៅលើ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Network </a:t>
            </a: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ដោយប្រើ </a:t>
            </a:r>
            <a:r>
              <a:rPr lang="en-US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Tool</a:t>
            </a:r>
            <a:endParaRPr kumimoji="0" lang="de-DE" altLang="de-DE" sz="2400" b="0" i="0" u="none" strike="noStrike" kern="1200" cap="none" spc="0" normalizeH="0" baseline="0" noProof="0" dirty="0">
              <a:ln>
                <a:noFill/>
              </a:ln>
              <a:solidFill>
                <a:srgbClr val="7F8FA1"/>
              </a:solidFill>
              <a:effectLst/>
              <a:uLnTx/>
              <a:uFillTx/>
              <a:latin typeface="Segoe UI Semibold"/>
              <a:ea typeface="+mn-ea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DF9826B-B11A-4807-AD75-D123B849FD09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E48D8DA-6366-4BF0-9EAD-B84A8D524FC8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2DFBEF6-3E85-4855-A7F7-DDE72B55FD81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11253D4-432B-49D8-9C7E-1A74CA4AA59E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6C69879-F1EE-4AAD-9E23-758CB2E4F45F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AEFFDD0-4136-4B4F-A1F7-F7DA53CD9E75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83F2F76-C1FC-45C6-8B28-062F3C20D530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A18B412-6E50-4412-811C-3ABF9E0B9983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96C66D5-7C56-462B-98F4-D4E0EEAB8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ED49B56-35C6-4F7D-9785-851E40A2AF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747543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4762" y="66454"/>
            <a:ext cx="11191322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55546" y="152763"/>
            <a:ext cx="11111023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ca-E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ការគ្រប់គ្រង់លើ </a:t>
            </a: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Services </a:t>
            </a:r>
            <a:r>
              <a:rPr lang="ca-E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ក្នុង​ លីនុច 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គឺជា សំណុំនៃ </a:t>
            </a:r>
            <a:r>
              <a:rPr lang="en-U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Tools 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និង </a:t>
            </a:r>
            <a:r>
              <a:rPr lang="en-U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Processes 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ដែលត្រូវបានប្រើដើម្បី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	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គ្រប់គ្រង និងថែទាំប្រព័ន្ធលីនុច។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​​ </a:t>
            </a:r>
            <a:r>
              <a:rPr lang="en-U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Services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ទាំងន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ោះ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អាចត្រូវបានប្រើដើម្បី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​ ៖</a:t>
            </a:r>
            <a:r>
              <a:rPr lang="en-U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automate tasks, </a:t>
            </a:r>
            <a:endParaRPr lang="km-KH" sz="1600" dirty="0">
              <a:solidFill>
                <a:schemeClr val="tx2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   	monitor system health, and troubleshoot problems.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កម្មវិធី , 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command 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ឬ 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Grub 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វាសុទ្ធតែដំណើរការដោយ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service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ទាំងអស់។</a:t>
            </a:r>
            <a:endParaRPr lang="en-US" sz="1600" dirty="0">
              <a:solidFill>
                <a:schemeClr val="tx2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service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ខ្លះដែលចាំបាច់ប្រើប្រាស់ក្នុង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linux 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វាបាន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config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រួចរាល់នៅពេលដែលយើងកំពុង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boot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។</a:t>
            </a:r>
          </a:p>
          <a:p>
            <a:pPr lvl="0">
              <a:lnSpc>
                <a:spcPct val="200000"/>
              </a:lnSpc>
            </a:pP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Service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ខ្លះទៀត ទាល់តែយើងត្រូវការប្រើ ទើបយើង</a:t>
            </a:r>
            <a:r>
              <a:rPr lang="ca-ES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config </a:t>
            </a:r>
            <a:r>
              <a:rPr lang="km-KH" sz="1600" dirty="0">
                <a:solidFill>
                  <a:schemeClr val="tx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។</a:t>
            </a:r>
            <a:endParaRPr lang="ca-ES" sz="1600" dirty="0">
              <a:solidFill>
                <a:schemeClr val="tx2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endParaRPr lang="en-US" sz="1600" dirty="0">
              <a:solidFill>
                <a:schemeClr val="bg2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endParaRPr lang="en-US" sz="1600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524378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sz="14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[1] ការប្រើ </a:t>
            </a:r>
            <a:r>
              <a:rPr lang="en-US" sz="14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netstat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            1. 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ការប្រើ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netstat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Netstat 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គឺជា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diagnostic tool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​​ ។ វាបង្ហាញ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network connection routing table interface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            statistic masquerade connection 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និង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multicast memberships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​ ។</a:t>
            </a:r>
          </a:p>
          <a:p>
            <a:pPr>
              <a:lnSpc>
                <a:spcPct val="150000"/>
              </a:lnSpc>
            </a:pP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​​             ឧទាហរណ៍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           #netstat -ap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                       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E84118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5D16E24-22B0-4E8D-9810-6B3E961EC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033" y="1512507"/>
            <a:ext cx="7824233" cy="337581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115377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[2] ការប្រើ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traceroute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            	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សម្រាប់បង្ហាញពី ​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route packet 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ដែលបានកំណត់ពី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Network host 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។</a:t>
            </a:r>
          </a:p>
          <a:p>
            <a:pPr>
              <a:lnSpc>
                <a:spcPct val="150000"/>
              </a:lnSpc>
            </a:pP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           #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traceroute www.yahoo.com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ED9216C-B34E-443F-A0B3-37E3338E50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4"/>
          <a:stretch/>
        </p:blipFill>
        <p:spPr>
          <a:xfrm>
            <a:off x="451582" y="1679351"/>
            <a:ext cx="8043264" cy="278796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01602439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[3] ការប្រើ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tcpdump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             		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វាគឺជា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Packet sniffer 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។​​ វាជា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Program 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មួយដែលទទួលយក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Network packets 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ហើយ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 DaunKeo" panose="020B0503020102020204" pitchFamily="34" charset="0"/>
                <a:cs typeface="Ang DaunKeo" panose="020B0503020102020204" pitchFamily="34" charset="0"/>
              </a:rPr>
              <a:t>កត់ត្រាវាឬបង្ហាញលើអេក្រង់​។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7767A9C-925F-4D4D-A9BB-8AB3F38722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20"/>
          <a:stretch/>
        </p:blipFill>
        <p:spPr>
          <a:xfrm>
            <a:off x="373563" y="1562729"/>
            <a:ext cx="8184758" cy="336732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38805412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83EDB11-5B99-4F09-9BC7-D746870E1C4E}"/>
              </a:ext>
            </a:extLst>
          </p:cNvPr>
          <p:cNvSpPr/>
          <p:nvPr/>
        </p:nvSpPr>
        <p:spPr>
          <a:xfrm>
            <a:off x="874767" y="1533036"/>
            <a:ext cx="3129771" cy="166574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" tIns="54864" rIns="54864" bIns="54864"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925" b="0" i="0" u="none" strike="noStrike" kern="0" cap="none" spc="0" normalizeH="0" baseline="0" noProof="0" dirty="0">
                <a:ln>
                  <a:noFill/>
                </a:ln>
                <a:solidFill>
                  <a:srgbClr val="273C75">
                    <a:lumMod val="20000"/>
                    <a:lumOff val="80000"/>
                  </a:srgbClr>
                </a:solidFill>
                <a:effectLst/>
                <a:uLnTx/>
                <a:uFillTx/>
                <a:latin typeface="សម្រាប់កូនខ្មែរ" panose="02000500000000020004" pitchFamily="2" charset="0"/>
                <a:ea typeface="+mn-ea"/>
                <a:cs typeface="សម្រាប់កូនខ្មែរ" panose="02000500000000020004" pitchFamily="2" charset="0"/>
                <a:sym typeface="Arial"/>
              </a:rPr>
              <a:t>1.4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73C75">
                  <a:lumMod val="20000"/>
                  <a:lumOff val="80000"/>
                </a:srgbClr>
              </a:solidFill>
              <a:effectLst/>
              <a:uLnTx/>
              <a:uFillTx/>
              <a:latin typeface="សម្រាប់កូនខ្មែរ" panose="02000500000000020004" pitchFamily="2" charset="0"/>
              <a:ea typeface="+mn-ea"/>
              <a:cs typeface="សម្រាប់កូនខ្មែរ" panose="02000500000000020004" pitchFamily="2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A0D9CDC-ABFA-43C8-8F37-F5B8682C8A96}"/>
              </a:ext>
            </a:extLst>
          </p:cNvPr>
          <p:cNvSpPr/>
          <p:nvPr/>
        </p:nvSpPr>
        <p:spPr>
          <a:xfrm>
            <a:off x="4025398" y="1478151"/>
            <a:ext cx="4143126" cy="194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BA5E31-8C76-4878-8E9A-40C31B4AFA64}"/>
              </a:ext>
            </a:extLst>
          </p:cNvPr>
          <p:cNvSpPr/>
          <p:nvPr/>
        </p:nvSpPr>
        <p:spPr>
          <a:xfrm>
            <a:off x="4125685" y="1222218"/>
            <a:ext cx="5018315" cy="2699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de-DE" altLang="de-DE" sz="1350" b="0" i="0" u="none" strike="noStrike" kern="120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CFFF82-1DE1-4847-A9A2-AA670A313F9F}"/>
              </a:ext>
            </a:extLst>
          </p:cNvPr>
          <p:cNvSpPr txBox="1"/>
          <p:nvPr/>
        </p:nvSpPr>
        <p:spPr>
          <a:xfrm>
            <a:off x="4401801" y="1603158"/>
            <a:ext cx="1261564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m-KH" altLang="de-DE" sz="48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MoolBoran" panose="020B0100010101010101" pitchFamily="34" charset="0"/>
                <a:sym typeface="Arial"/>
              </a:rPr>
              <a:t>ជំពូកទី</a:t>
            </a:r>
            <a:r>
              <a:rPr kumimoji="0" lang="en-US" alt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560D"/>
                </a:solidFill>
                <a:effectLst/>
                <a:uLnTx/>
                <a:uFillTx/>
                <a:latin typeface="Khmer Moul" panose="02060603050605020204" pitchFamily="18" charset="0"/>
                <a:cs typeface="Arial"/>
                <a:sym typeface="Arial"/>
              </a:rPr>
              <a:t>7</a:t>
            </a:r>
            <a:endParaRPr kumimoji="0" lang="de-DE" altLang="de-DE" sz="4800" b="0" i="0" u="none" strike="noStrike" kern="0" cap="none" spc="0" normalizeH="0" baseline="0" noProof="0" dirty="0">
              <a:ln>
                <a:noFill/>
              </a:ln>
              <a:solidFill>
                <a:srgbClr val="FF560D"/>
              </a:solidFill>
              <a:effectLst/>
              <a:uLnTx/>
              <a:uFillTx/>
              <a:latin typeface="Khmer Moul" panose="02060603050605020204" pitchFamily="18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81B20C-C864-4359-BC1C-DFEC6BA765B5}"/>
              </a:ext>
            </a:extLst>
          </p:cNvPr>
          <p:cNvSpPr txBox="1"/>
          <p:nvPr/>
        </p:nvSpPr>
        <p:spPr>
          <a:xfrm>
            <a:off x="4401801" y="2432347"/>
            <a:ext cx="4233678" cy="738664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lvl="0" defTabSz="685800">
              <a:buClrTx/>
            </a:pPr>
            <a:r>
              <a:rPr lang="km-KH" altLang="de-DE" sz="2400" b="1" kern="1200" dirty="0">
                <a:solidFill>
                  <a:srgbClr val="7F8FA1"/>
                </a:solidFill>
                <a:latin typeface="Ang DaunKeo" panose="020B0503020102020204" pitchFamily="34" charset="0"/>
                <a:ea typeface="+mn-ea"/>
                <a:cs typeface="Ang DaunKeo" panose="020B0503020102020204" pitchFamily="34" charset="0"/>
              </a:rPr>
              <a:t>ការគ្រប់គ្រងទៅលើឧបករណ៍​ដោយប្រើឃ្លាបញ្ជា</a:t>
            </a:r>
            <a:endParaRPr kumimoji="0" lang="de-DE" altLang="de-DE" sz="2400" b="0" i="0" u="none" strike="noStrike" kern="1200" cap="none" spc="0" normalizeH="0" baseline="0" noProof="0" dirty="0">
              <a:ln>
                <a:noFill/>
              </a:ln>
              <a:solidFill>
                <a:srgbClr val="7F8FA1"/>
              </a:solidFill>
              <a:effectLst/>
              <a:uLnTx/>
              <a:uFillTx/>
              <a:latin typeface="Segoe UI Semibold"/>
              <a:ea typeface="+mn-ea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54DFA4-1B97-4CD6-B795-B70E0424D156}"/>
              </a:ext>
            </a:extLst>
          </p:cNvPr>
          <p:cNvSpPr/>
          <p:nvPr/>
        </p:nvSpPr>
        <p:spPr>
          <a:xfrm>
            <a:off x="7612912" y="159488"/>
            <a:ext cx="1297172" cy="82407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9946724-2D54-48A7-9539-A82D10771066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0B965AB-3747-4B98-83DF-C779D1E3DE36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6756B98-DC4E-4FA6-AC3F-E53B868F7DB5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F4DB23B-BC21-4234-8AB3-F0A5EF83D26F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B2828ED-F04E-4ADA-85A3-A1B87AF1E746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DBB23F9-8DEF-405B-B4F7-03C89B19613A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5AB9EEE-409B-4D41-B6E2-3740EA8BD6F2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3D716F7-2F24-414E-B475-C8B101072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F038926-F43D-4021-B666-D117D4F7A7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400670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១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.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ការដាក់ឈ្មោះអោយ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Host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endParaRPr lang="en-US" sz="14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២.ការបង្ហាញឈ្មោះ 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Device </a:t>
            </a: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៣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.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ការកំណត់ 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 Address</a:t>
            </a: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៤.ការកំណត់ 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Default Gateway</a:t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/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BCA750-0D02-43EE-9E93-00D25825C289}"/>
              </a:ext>
            </a:extLst>
          </p:cNvPr>
          <p:cNvSpPr txBox="1"/>
          <p:nvPr/>
        </p:nvSpPr>
        <p:spPr>
          <a:xfrm>
            <a:off x="1145272" y="868458"/>
            <a:ext cx="4725566" cy="523220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set hostname </a:t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root@localhost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~]#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hostnamectl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set-hostname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dlp.srv.world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A0968FF-3A6B-4414-9384-4DDBE0094754}"/>
              </a:ext>
            </a:extLst>
          </p:cNvPr>
          <p:cNvSpPr txBox="1"/>
          <p:nvPr/>
        </p:nvSpPr>
        <p:spPr>
          <a:xfrm>
            <a:off x="1145271" y="1707093"/>
            <a:ext cx="7312009" cy="1169551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display device </a:t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root@localhost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~]#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nmcli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d </a:t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DEVICE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TYPE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STATE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CONNECTION </a:t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eth0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ethernet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connected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eth0 </a:t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lo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loopback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unmanaged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--  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06870FE-D437-4EAE-90C7-DEEA2DBF821A}"/>
              </a:ext>
            </a:extLst>
          </p:cNvPr>
          <p:cNvSpPr txBox="1"/>
          <p:nvPr/>
        </p:nvSpPr>
        <p:spPr>
          <a:xfrm>
            <a:off x="1145271" y="3170481"/>
            <a:ext cx="7312009" cy="523220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set IPv4 address =&gt;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nmcli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*** [IP address] </a:t>
            </a:r>
            <a:b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root@localhost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~]#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nmcli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c modify eth0 ipv4.address 10.0.0.1 </a:t>
            </a:r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4F91EFF-E0D6-40FF-B890-A1D0A2B11157}"/>
              </a:ext>
            </a:extLst>
          </p:cNvPr>
          <p:cNvSpPr txBox="1"/>
          <p:nvPr/>
        </p:nvSpPr>
        <p:spPr>
          <a:xfrm>
            <a:off x="1161896" y="4099282"/>
            <a:ext cx="7312009" cy="738664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set default gateway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root@localhost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~]#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nmcli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c modify eth0 ipv4.gateway 10.0.0.1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74100353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g DaunKeo" panose="020B0503020102020204" pitchFamily="34" charset="0"/>
              <a:cs typeface="Ang DaunKeo" panose="020B0503020102020204" pitchFamily="34" charset="0"/>
              <a:sym typeface="Arial"/>
            </a:endParaRP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៥.ការកំណត់ 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DNS </a:t>
            </a: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៦.ការកំណត់ជា 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Manual 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សម្រាប់ 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Static Setting </a:t>
            </a: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៧.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Restart And Reload Setting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BCA750-0D02-43EE-9E93-00D25825C289}"/>
              </a:ext>
            </a:extLst>
          </p:cNvPr>
          <p:cNvSpPr txBox="1"/>
          <p:nvPr/>
        </p:nvSpPr>
        <p:spPr>
          <a:xfrm>
            <a:off x="1161896" y="870382"/>
            <a:ext cx="4725566" cy="523220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#set DNS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root@localhost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~]#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nmcli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c modify eth0 ipv4.dns 10.0.0.1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137355C-1EA5-4783-BE08-A724265B0AE6}"/>
              </a:ext>
            </a:extLst>
          </p:cNvPr>
          <p:cNvSpPr txBox="1"/>
          <p:nvPr/>
        </p:nvSpPr>
        <p:spPr>
          <a:xfrm>
            <a:off x="1161896" y="1702654"/>
            <a:ext cx="4725566" cy="523220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#set manual for static setting (it’s “auto” for DHCP) </a:t>
            </a: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root@localhost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~]#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nmcli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c modify eth0 ipv4.method manual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E949504-D202-4180-9F2A-C0268616F615}"/>
              </a:ext>
            </a:extLst>
          </p:cNvPr>
          <p:cNvSpPr txBox="1"/>
          <p:nvPr/>
        </p:nvSpPr>
        <p:spPr>
          <a:xfrm>
            <a:off x="1161897" y="2548295"/>
            <a:ext cx="5867118" cy="954107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 restart the interface and reload the setting </a:t>
            </a: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root@localhost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~]#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nmcli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c down eth0;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nmcli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c up eth0 </a:t>
            </a:r>
          </a:p>
          <a:p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Connetion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successfully activated </a:t>
            </a:r>
          </a:p>
          <a:p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D.Bus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activepath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:/org/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freedesktop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NetworkManager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ActiveConnection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/1)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08748308"/>
      </p:ext>
    </p:extLst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  <a:sym typeface="Arial"/>
              </a:rPr>
              <a:t>	</a:t>
            </a: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  <a:sym typeface="Arial"/>
              </a:rPr>
              <a:t>	</a:t>
            </a:r>
            <a:r>
              <a:rPr kumimoji="0" lang="km-KH" sz="1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  <a:sym typeface="Arial"/>
              </a:rPr>
              <a:t>៨.ការបង្ហាញ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  <a:sym typeface="Arial"/>
              </a:rPr>
              <a:t>Setting</a:t>
            </a:r>
            <a:endParaRPr lang="en-US" sz="14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BCA750-0D02-43EE-9E93-00D25825C289}"/>
              </a:ext>
            </a:extLst>
          </p:cNvPr>
          <p:cNvSpPr txBox="1"/>
          <p:nvPr/>
        </p:nvSpPr>
        <p:spPr>
          <a:xfrm>
            <a:off x="142794" y="944933"/>
            <a:ext cx="8694079" cy="2893100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#show settings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root@localhost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~]# 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nmcli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d show eth0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GENERAL . DEVICE :			eth0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GENERAL.TYPE :			ethernet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GENERAL.HWADOR:			00:0C:29:CD:9C:2D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GENERAL.MIU :			1500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GENERAL.STATE :			100(connected)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GENERAL.CONNECTION:	                   		eth0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GENERAL.CON-PATH:	             		/org/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freedesktop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NetworkManager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ActiveConnection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WIRED-PROPERTIES.CARRIER:		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IP4.ADDRESS[1]:			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=10.0.0.30/24,     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gw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=  10.0.0.1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IP4.DNS[1] :			10.0.0.1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IP6.ADDRESS[1] :			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ip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= fe80::20c:29ff:fecd:9c2d/64, </a:t>
            </a:r>
            <a:r>
              <a:rPr lang="en-US" sz="1400" dirty="0" err="1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gw</a:t>
            </a:r>
            <a:r>
              <a:rPr lang="en-US" sz="1400" dirty="0">
                <a:solidFill>
                  <a:schemeClr val="tx1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=  : :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58708006"/>
      </p:ext>
    </p:extLst>
  </p:cSld>
  <p:clrMapOvr>
    <a:masterClrMapping/>
  </p:clrMapOvr>
  <p:transition spd="slow"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-55546" y="66454"/>
            <a:ext cx="11251630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74428" y="152763"/>
            <a:ext cx="11129905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  <a:sym typeface="Arial"/>
              </a:rPr>
              <a:t>	</a:t>
            </a:r>
          </a:p>
          <a:p>
            <a:endParaRPr lang="en-US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  <a:sym typeface="Arial"/>
              </a:rPr>
              <a:t>	</a:t>
            </a:r>
            <a:r>
              <a:rPr kumimoji="0" lang="km-KH" sz="1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  <a:sym typeface="Arial"/>
              </a:rPr>
              <a:t>៩.ការបង្ហាញពី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ng DaunKeo" panose="020B0503020102020204" pitchFamily="34" charset="0"/>
                <a:cs typeface="Ang DaunKeo" panose="020B0503020102020204" pitchFamily="34" charset="0"/>
                <a:sym typeface="Arial"/>
              </a:rPr>
              <a:t>Status</a:t>
            </a:r>
            <a:endParaRPr lang="en-US" sz="1400" dirty="0">
              <a:solidFill>
                <a:schemeClr val="tx1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F5F6FA"/>
              </a:solidFill>
              <a:effectLst/>
              <a:uLnTx/>
              <a:uFillTx/>
              <a:latin typeface="Segoe UI Semibold"/>
              <a:ea typeface="+mn-ea"/>
              <a:cs typeface="+mn-cs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BCA750-0D02-43EE-9E93-00D25825C289}"/>
              </a:ext>
            </a:extLst>
          </p:cNvPr>
          <p:cNvSpPr txBox="1"/>
          <p:nvPr/>
        </p:nvSpPr>
        <p:spPr>
          <a:xfrm>
            <a:off x="853933" y="1125200"/>
            <a:ext cx="7912302" cy="2893100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wrap="square" numCol="1" rtlCol="0">
            <a:spAutoFit/>
          </a:bodyPr>
          <a:lstStyle/>
          <a:p>
            <a:pPr marL="152400" indent="0">
              <a:buNone/>
            </a:pPr>
            <a:r>
              <a:rPr lang="en-US" sz="1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#show status </a:t>
            </a: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[</a:t>
            </a:r>
            <a:r>
              <a:rPr lang="en-US" sz="1400" b="1" i="0" u="none" strike="noStrike" baseline="0" dirty="0" err="1">
                <a:solidFill>
                  <a:srgbClr val="FFFFFF"/>
                </a:solidFill>
                <a:latin typeface="Calibri" panose="020F0502020204030204" pitchFamily="34" charset="0"/>
              </a:rPr>
              <a:t>root@localhost</a:t>
            </a:r>
            <a:r>
              <a:rPr lang="en-US" sz="1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~]#ip </a:t>
            </a:r>
            <a:r>
              <a:rPr lang="en-US" sz="1400" b="1" i="0" u="none" strike="noStrike" baseline="0" dirty="0" err="1">
                <a:solidFill>
                  <a:srgbClr val="FFFFFF"/>
                </a:solidFill>
                <a:latin typeface="Calibri" panose="020F0502020204030204" pitchFamily="34" charset="0"/>
              </a:rPr>
              <a:t>addr</a:t>
            </a:r>
            <a:r>
              <a:rPr lang="en-US" sz="1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 show </a:t>
            </a: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1:lo:&lt;LOOPBACK,UP,LOWER,UP&gt; </a:t>
            </a:r>
            <a:r>
              <a:rPr lang="en-US" sz="1400" b="1" i="0" u="none" strike="noStrike" baseline="0" dirty="0" err="1">
                <a:solidFill>
                  <a:srgbClr val="FFFFFF"/>
                </a:solidFill>
                <a:latin typeface="Calibri" panose="020F0502020204030204" pitchFamily="34" charset="0"/>
              </a:rPr>
              <a:t>mtu</a:t>
            </a:r>
            <a:r>
              <a:rPr lang="en-US" sz="1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 65536 </a:t>
            </a:r>
            <a:r>
              <a:rPr lang="en-US" sz="1400" b="1" i="0" u="none" strike="noStrike" baseline="0" dirty="0" err="1">
                <a:solidFill>
                  <a:srgbClr val="FFFFFF"/>
                </a:solidFill>
                <a:latin typeface="Calibri" panose="020F0502020204030204" pitchFamily="34" charset="0"/>
              </a:rPr>
              <a:t>qdisc</a:t>
            </a:r>
            <a:r>
              <a:rPr lang="en-US" sz="1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rgbClr val="FFFFFF"/>
                </a:solidFill>
                <a:latin typeface="Calibri" panose="020F0502020204030204" pitchFamily="34" charset="0"/>
              </a:rPr>
              <a:t>noqueue</a:t>
            </a:r>
            <a:r>
              <a:rPr lang="en-US" sz="1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 state UNKNOWN </a:t>
            </a: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4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	link/loopback 00:00:00</a:t>
            </a: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:00:00:00 </a:t>
            </a:r>
            <a:r>
              <a:rPr lang="en-US" sz="1400" b="0" i="0" u="none" strike="noStrike" baseline="0" dirty="0" err="1">
                <a:solidFill>
                  <a:srgbClr val="FFFFFF"/>
                </a:solidFill>
                <a:latin typeface="Segoe UI Emoji" panose="020B0502040204020203" pitchFamily="34" charset="0"/>
              </a:rPr>
              <a:t>brd</a:t>
            </a: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 00:00:00:00:00:00 </a:t>
            </a: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it-IT" sz="1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	inet 127.0.0.1/8 scope host lo </a:t>
            </a:r>
          </a:p>
          <a:p>
            <a:pPr marL="152400" indent="0">
              <a:buNone/>
            </a:pPr>
            <a:r>
              <a:rPr lang="nb-NO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		valid_lft forever preferred_lft forever </a:t>
            </a:r>
            <a:endParaRPr lang="nb-NO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	inet6 :: 1/128 scope host </a:t>
            </a: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nb-NO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		valid_lft forever preferred _lft forever </a:t>
            </a:r>
            <a:endParaRPr lang="nb-NO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2: eth0:&lt;</a:t>
            </a:r>
            <a:r>
              <a:rPr lang="en-US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BROADCAST,MULTICAST,UP,LOWER,UP</a:t>
            </a: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&gt; </a:t>
            </a:r>
            <a:r>
              <a:rPr lang="en-US" sz="1400" b="0" i="0" u="none" strike="noStrike" baseline="0" dirty="0" err="1">
                <a:solidFill>
                  <a:srgbClr val="FFFFFF"/>
                </a:solidFill>
                <a:latin typeface="Segoe UI Emoji" panose="020B0502040204020203" pitchFamily="34" charset="0"/>
              </a:rPr>
              <a:t>mtu</a:t>
            </a: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 1500 </a:t>
            </a:r>
            <a:r>
              <a:rPr lang="en-US" sz="1400" b="0" i="0" u="none" strike="noStrike" baseline="0" dirty="0" err="1">
                <a:solidFill>
                  <a:srgbClr val="FFFFFF"/>
                </a:solidFill>
                <a:latin typeface="Segoe UI Emoji" panose="020B0502040204020203" pitchFamily="34" charset="0"/>
              </a:rPr>
              <a:t>qdisc</a:t>
            </a: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FFFFFF"/>
                </a:solidFill>
                <a:latin typeface="Segoe UI Emoji" panose="020B0502040204020203" pitchFamily="34" charset="0"/>
              </a:rPr>
              <a:t>pfifo_fast</a:t>
            </a: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 state UP </a:t>
            </a:r>
            <a:r>
              <a:rPr lang="en-US" sz="1400" b="0" i="0" u="none" strike="noStrike" baseline="0" dirty="0" err="1">
                <a:solidFill>
                  <a:srgbClr val="FFFFFF"/>
                </a:solidFill>
                <a:latin typeface="Segoe UI Emoji" panose="020B0502040204020203" pitchFamily="34" charset="0"/>
              </a:rPr>
              <a:t>qlen</a:t>
            </a: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 1000 </a:t>
            </a: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	link/ether 00:0c:29:cd:9c:2d </a:t>
            </a:r>
            <a:r>
              <a:rPr lang="en-US" sz="1400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brd</a:t>
            </a:r>
            <a:r>
              <a:rPr lang="en-US" sz="1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ff:ff:ff:ff:ff:ff</a:t>
            </a:r>
            <a:r>
              <a:rPr lang="en-US" sz="14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marL="152400" indent="0">
              <a:buNone/>
            </a:pP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	</a:t>
            </a:r>
            <a:r>
              <a:rPr lang="en-US" sz="1400" b="0" i="0" u="none" strike="noStrike" baseline="0" dirty="0" err="1">
                <a:solidFill>
                  <a:srgbClr val="FFFFFF"/>
                </a:solidFill>
                <a:latin typeface="Segoe UI Emoji" panose="020B0502040204020203" pitchFamily="34" charset="0"/>
              </a:rPr>
              <a:t>inet</a:t>
            </a: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 10.0.0.30/24 </a:t>
            </a:r>
            <a:r>
              <a:rPr lang="en-US" sz="1400" b="0" i="0" u="none" strike="noStrike" baseline="0" dirty="0" err="1">
                <a:solidFill>
                  <a:srgbClr val="FFFFFF"/>
                </a:solidFill>
                <a:latin typeface="Segoe UI Emoji" panose="020B0502040204020203" pitchFamily="34" charset="0"/>
              </a:rPr>
              <a:t>brd</a:t>
            </a: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 10.0.0.255 scope global eth0 </a:t>
            </a: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nb-NO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		valid_lft forever preferred _lft forever </a:t>
            </a:r>
            <a:endParaRPr lang="nb-NO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52400" indent="0">
              <a:buNone/>
            </a:pPr>
            <a:r>
              <a:rPr lang="en-US" sz="1400" b="0" i="0" u="none" strike="noStrike" baseline="0" dirty="0">
                <a:solidFill>
                  <a:srgbClr val="FFFFFF"/>
                </a:solidFill>
                <a:latin typeface="Segoe UI Emoji" panose="020B0502040204020203" pitchFamily="34" charset="0"/>
              </a:rPr>
              <a:t>	inet6 fe80::20c:29ff:fecd:9c2d/64 scope link</a:t>
            </a:r>
            <a:endParaRPr lang="en-US" sz="105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55348976"/>
      </p:ext>
    </p:extLst>
  </p:cSld>
  <p:clrMapOvr>
    <a:masterClrMapping/>
  </p:clrMapOvr>
  <p:transition spd="slow">
    <p:cov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xmlns="" id="{AA85D4C3-2BC7-4E50-8F60-B2018ADDE7D6}"/>
              </a:ext>
            </a:extLst>
          </p:cNvPr>
          <p:cNvSpPr/>
          <p:nvPr/>
        </p:nvSpPr>
        <p:spPr>
          <a:xfrm>
            <a:off x="0" y="714375"/>
            <a:ext cx="5000626" cy="59055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42999A07-EA59-46B8-B26A-524183113BE5}"/>
              </a:ext>
            </a:extLst>
          </p:cNvPr>
          <p:cNvSpPr/>
          <p:nvPr/>
        </p:nvSpPr>
        <p:spPr>
          <a:xfrm>
            <a:off x="0" y="1457324"/>
            <a:ext cx="9144000" cy="2886075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xmlns="" id="{3D58153F-9C2C-40F8-81AB-96E7C707D64B}"/>
              </a:ext>
            </a:extLst>
          </p:cNvPr>
          <p:cNvSpPr/>
          <p:nvPr/>
        </p:nvSpPr>
        <p:spPr>
          <a:xfrm>
            <a:off x="4762" y="1514738"/>
            <a:ext cx="9058275" cy="2761987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xmlns="" id="{B36584C9-6869-4DBF-B596-8906FE7C54F7}"/>
              </a:ext>
            </a:extLst>
          </p:cNvPr>
          <p:cNvSpPr/>
          <p:nvPr/>
        </p:nvSpPr>
        <p:spPr>
          <a:xfrm>
            <a:off x="0" y="1557600"/>
            <a:ext cx="8991600" cy="2676261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xmlns="" id="{9DAB601D-4CD8-452D-BCA8-4B54519BC6DC}"/>
              </a:ext>
            </a:extLst>
          </p:cNvPr>
          <p:cNvSpPr/>
          <p:nvPr/>
        </p:nvSpPr>
        <p:spPr>
          <a:xfrm>
            <a:off x="-1" y="1590936"/>
            <a:ext cx="8920163" cy="260958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xmlns="" id="{E721137A-7625-4BDF-B24B-BB2796675E39}"/>
              </a:ext>
            </a:extLst>
          </p:cNvPr>
          <p:cNvSpPr/>
          <p:nvPr/>
        </p:nvSpPr>
        <p:spPr>
          <a:xfrm>
            <a:off x="-2" y="1590936"/>
            <a:ext cx="8884445" cy="25972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Kbalthom HighSchool-Frame" panose="02000500000000000000" pitchFamily="2" charset="0"/>
                <a:cs typeface="AKbalthom HighSchool-Frame" panose="02000500000000000000" pitchFamily="2" charset="0"/>
                <a:sym typeface="Arial"/>
              </a:rPr>
              <a:t>   THANK</a:t>
            </a:r>
            <a:r>
              <a:rPr kumimoji="0" lang="en-US" sz="8000" b="0" i="0" u="none" strike="noStrike" kern="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Kbalthom HighSchool-Frame" panose="02000500000000000000" pitchFamily="2" charset="0"/>
                <a:cs typeface="AKbalthom HighSchool-Frame" panose="02000500000000000000" pitchFamily="2" charset="0"/>
                <a:sym typeface="Arial"/>
              </a:rPr>
              <a:t> YOU</a:t>
            </a:r>
            <a:endParaRPr kumimoji="0" lang="en-US" sz="8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Kbalthom HighSchool-Frame" panose="02000500000000000000" pitchFamily="2" charset="0"/>
              <a:cs typeface="AKbalthom HighSchool-Frame" panose="02000500000000000000" pitchFamily="2" charset="0"/>
              <a:sym typeface="Arial"/>
            </a:endParaRPr>
          </a:p>
        </p:txBody>
      </p:sp>
      <p:sp>
        <p:nvSpPr>
          <p:cNvPr id="22" name="Google Shape;211;p28">
            <a:extLst>
              <a:ext uri="{FF2B5EF4-FFF2-40B4-BE49-F238E27FC236}">
                <a16:creationId xmlns:a16="http://schemas.microsoft.com/office/drawing/2014/main" xmlns="" id="{9797FFCD-45DE-4E1E-ACA4-E8E5812BE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1350" y="693787"/>
            <a:ext cx="45255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    GROUP 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B9D8CABD-F6E3-4B97-8585-4565D709065C}"/>
              </a:ext>
            </a:extLst>
          </p:cNvPr>
          <p:cNvSpPr/>
          <p:nvPr/>
        </p:nvSpPr>
        <p:spPr>
          <a:xfrm>
            <a:off x="6861336" y="196976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A783D03-A842-4EBE-8C28-6A9D67D24AB5}"/>
              </a:ext>
            </a:extLst>
          </p:cNvPr>
          <p:cNvSpPr/>
          <p:nvPr/>
        </p:nvSpPr>
        <p:spPr>
          <a:xfrm>
            <a:off x="7169299" y="196976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FE11F1B-1C95-4142-AC15-F27ECA06DB68}"/>
              </a:ext>
            </a:extLst>
          </p:cNvPr>
          <p:cNvSpPr/>
          <p:nvPr/>
        </p:nvSpPr>
        <p:spPr>
          <a:xfrm>
            <a:off x="7785224" y="196976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18C1254-6E36-41FB-BBD1-01B1B18012E1}"/>
              </a:ext>
            </a:extLst>
          </p:cNvPr>
          <p:cNvSpPr/>
          <p:nvPr/>
        </p:nvSpPr>
        <p:spPr>
          <a:xfrm>
            <a:off x="8093187" y="196976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7F2C08E-3173-40DB-8D70-BD3011236E58}"/>
              </a:ext>
            </a:extLst>
          </p:cNvPr>
          <p:cNvSpPr/>
          <p:nvPr/>
        </p:nvSpPr>
        <p:spPr>
          <a:xfrm>
            <a:off x="8401148" y="196976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571F8D1A-4998-47EA-AFF0-AEDBF5E0C51C}"/>
              </a:ext>
            </a:extLst>
          </p:cNvPr>
          <p:cNvSpPr/>
          <p:nvPr/>
        </p:nvSpPr>
        <p:spPr>
          <a:xfrm>
            <a:off x="7477262" y="196976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altLang="de-DE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3AF7ABD7-1AF4-412E-8FCD-233CC918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30" y="144525"/>
            <a:ext cx="1025765" cy="3015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78DD18D4-2611-45F4-832F-05F2372E2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897388" y="107117"/>
            <a:ext cx="387695" cy="3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4762" y="66454"/>
            <a:ext cx="11191322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55546" y="152763"/>
            <a:ext cx="11111023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តើ </a:t>
            </a:r>
            <a:r>
              <a:rPr lang="en-US" sz="1600" smtClean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scheduling </a:t>
            </a: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resources </a:t>
            </a:r>
            <a:r>
              <a:rPr lang="km-KH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គឺជាអ្វី?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Scheduling resources​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គឺជាការគ្រប់គ្រងលើ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Process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។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Scheduling services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ត្រូវបានចែកចេញជាបីគឺ​ ៖</a:t>
            </a: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១.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Processes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ដែលដំណើរការគ្រប់ពេលវេលាទាំងអស់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ឬដំណើរតែម្តងគត់ប៉ុន្តែនៅពេល</a:t>
            </a: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    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System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ដំណើរការតែប៉ុណ្ណោះ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)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២.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Processes​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ដែលដំណើរការដដែលៗទៅតាមពេលវេលាដែលបានកំណត់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៣.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Processes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ដែលដំណើរការតែម្តងគត់</a:t>
            </a: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ចំពោះ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Processes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ដែលដំណើរការគ្រប់ពេលទាំងអស់មាន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Tools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ពីរគឺ ៖ 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inittab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និង 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rc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files.</a:t>
            </a:r>
            <a:endParaRPr lang="km-KH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endParaRPr lang="en-US" sz="1600" dirty="0">
              <a:solidFill>
                <a:schemeClr val="bg2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fontAlgn="ctr"/>
            <a:endParaRPr lang="en-US" sz="1600" dirty="0">
              <a:solidFill>
                <a:srgbClr val="FFFF00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33053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4762" y="66454"/>
            <a:ext cx="11191322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55546" y="152763"/>
            <a:ext cx="11111023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>
              <a:lnSpc>
                <a:spcPct val="150000"/>
              </a:lnSpc>
            </a:pPr>
            <a:endParaRPr lang="en-US" sz="1600" dirty="0">
              <a:solidFill>
                <a:schemeClr val="bg2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indent="0">
              <a:lnSpc>
                <a:spcPct val="150000"/>
              </a:lnSpc>
            </a:pPr>
            <a:endParaRPr lang="en-US" sz="1600" dirty="0">
              <a:solidFill>
                <a:schemeClr val="bg2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Configuring </a:t>
            </a:r>
            <a:r>
              <a:rPr lang="en-US" sz="1600" dirty="0" err="1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inittab</a:t>
            </a: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sz="1600" dirty="0" err="1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និង</a:t>
            </a: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sz="1600" dirty="0" err="1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rc</a:t>
            </a: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files </a:t>
            </a:r>
            <a:r>
              <a:rPr lang="en-US" sz="1600" dirty="0">
                <a:solidFill>
                  <a:schemeClr val="accent4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Configuring crontab Scheduling Services</a:t>
            </a:r>
          </a:p>
          <a:p>
            <a:pPr lvl="0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ចាប់ផ្តើមពី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rc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or 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rc.local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ហើយដំណើរការដែលយើងមិនអាចមើលឃើញ។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Cron​​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អាចដំណើរការ</a:t>
            </a: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មួយនាទីម្តងហើយអាចធ្វើការបានច្រើនដូចជា៖</a:t>
            </a: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-​វាត្រួតពិនិត្យអ្វីដែលវាបានស្គាល់ហើយដំណើរការតាមការកំណត់ទុក</a:t>
            </a:r>
          </a:p>
          <a:p>
            <a:pPr lvl="0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-វាមានកំណត់ថាតើ 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modtime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នៅលើ 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directory​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បានផ្លាស់ប្តូរ</a:t>
            </a:r>
          </a:p>
          <a:p>
            <a:pPr lvl="0">
              <a:lnSpc>
                <a:spcPct val="150000"/>
              </a:lnSpc>
            </a:pP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-បើ 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modtime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​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នៅក្នុង 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directory​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បានផ្លាស់ប្តូរ​ 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​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ត្រួតពិនិត្យ​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files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នីមួយៗហើយបាន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ដំណើរការការអ្វីដែលបានផ្លាស់ប្តូរនោះ</a:t>
            </a: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90203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4762" y="66454"/>
            <a:ext cx="11191322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55546" y="152763"/>
            <a:ext cx="11111023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200000"/>
              </a:lnSpc>
            </a:pPr>
            <a:endParaRPr lang="en-US" sz="1600" dirty="0">
              <a:solidFill>
                <a:srgbClr val="FF560D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560D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- Enabling crontab service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វាជាការងាររបស់ ​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file​​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ដែលបានកំណត់កាលបរិច្ឆេទចំពោះ ​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service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។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crontab daemon 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អាច​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file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។ ​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file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ស្ថិតនៅក្នុង /</a:t>
            </a:r>
            <a:r>
              <a:rPr lang="en-US" sz="1600" dirty="0" err="1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etc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/crontab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ហើយត្រូវបានគេ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edit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វា​ </a:t>
            </a: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syntax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ចំពោះ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program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មានដូចខាងក្រោម៖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crontab [-u user] file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crontab [-u user] -| -e –r</a:t>
            </a:r>
          </a:p>
          <a:p>
            <a:pPr lvl="0">
              <a:lnSpc>
                <a:spcPct val="200000"/>
              </a:lnSpc>
            </a:pPr>
            <a:endParaRPr lang="en-US" sz="16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  <a:p>
            <a:pPr lvl="0">
              <a:lnSpc>
                <a:spcPct val="200000"/>
              </a:lnSpc>
            </a:pPr>
            <a:endParaRPr lang="en-US" sz="1600" dirty="0">
              <a:solidFill>
                <a:schemeClr val="bg2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447127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FC3722-8F96-43A5-A133-2ADF5CE88875}"/>
              </a:ext>
            </a:extLst>
          </p:cNvPr>
          <p:cNvSpPr/>
          <p:nvPr/>
        </p:nvSpPr>
        <p:spPr>
          <a:xfrm>
            <a:off x="7868093" y="255181"/>
            <a:ext cx="1275907" cy="616689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en-US" sz="1000" kern="0" dirty="0" err="1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xmlns="" id="{475343A4-333F-4558-9B30-BC15AAB1A318}"/>
              </a:ext>
            </a:extLst>
          </p:cNvPr>
          <p:cNvSpPr/>
          <p:nvPr/>
        </p:nvSpPr>
        <p:spPr>
          <a:xfrm>
            <a:off x="-50782" y="1"/>
            <a:ext cx="11302409" cy="5194890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925C2EED-F692-4F64-B5C8-DBB35B8EAE13}"/>
              </a:ext>
            </a:extLst>
          </p:cNvPr>
          <p:cNvSpPr/>
          <p:nvPr/>
        </p:nvSpPr>
        <p:spPr>
          <a:xfrm>
            <a:off x="4762" y="66454"/>
            <a:ext cx="11191322" cy="507704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xmlns="" id="{BE6E1CF5-59DA-43AB-9866-0328CF12083B}"/>
              </a:ext>
            </a:extLst>
          </p:cNvPr>
          <p:cNvSpPr/>
          <p:nvPr/>
        </p:nvSpPr>
        <p:spPr>
          <a:xfrm>
            <a:off x="-3" y="127067"/>
            <a:ext cx="11111023" cy="4949979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xmlns="" id="{5386A08B-7D7F-47E3-92B0-DE14688643F9}"/>
              </a:ext>
            </a:extLst>
          </p:cNvPr>
          <p:cNvSpPr/>
          <p:nvPr/>
        </p:nvSpPr>
        <p:spPr>
          <a:xfrm>
            <a:off x="-55546" y="152763"/>
            <a:ext cx="11111023" cy="4889366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ប៉ារ៉ាម៉ែត្រទាំងនេះបង្ហាញថា ៖ 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-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 :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ប្រាប់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system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នូវឈ្មោះរបស់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user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ដែល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file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របស់គាត់ដែលត្រូវបានប្រើប្រាស់។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      		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បើ 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u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ត្រូវបានលុប ចេញ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system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សន្មត់ថាអ្នកកំពុង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edit​ crontab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-l :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ប្រាប់​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ឲ្យបង្ហាញតារាងនៃ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file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មកកាន់ស្តង់ដា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output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-e :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ប្រាប់​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ឲ្យ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edit file. 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		-r : </a:t>
            </a:r>
            <a:r>
              <a:rPr lang="km-KH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លុប </a:t>
            </a:r>
            <a:r>
              <a:rPr lang="en-US" sz="1600" dirty="0">
                <a:solidFill>
                  <a:srgbClr val="FFFFFF"/>
                </a:solidFill>
                <a:latin typeface="Ang DaunKeo" panose="020B0503020102020204" pitchFamily="34" charset="0"/>
                <a:cs typeface="Ang DaunKeo" panose="020B0503020102020204" pitchFamily="34" charset="0"/>
              </a:rPr>
              <a:t>crontab file.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FFFFFF"/>
              </a:solidFill>
              <a:latin typeface="Ang DaunKeo" panose="020B0503020102020204" pitchFamily="34" charset="0"/>
              <a:cs typeface="Ang DaunKeo" panose="020B05030201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A6F54B5-0441-4560-B588-51F6748A10E7}"/>
              </a:ext>
            </a:extLst>
          </p:cNvPr>
          <p:cNvSpPr/>
          <p:nvPr/>
        </p:nvSpPr>
        <p:spPr>
          <a:xfrm>
            <a:off x="853933" y="303302"/>
            <a:ext cx="98309" cy="98309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76D8363-97F8-4D84-B055-4CAB5AF1B9B9}"/>
              </a:ext>
            </a:extLst>
          </p:cNvPr>
          <p:cNvSpPr/>
          <p:nvPr/>
        </p:nvSpPr>
        <p:spPr>
          <a:xfrm>
            <a:off x="1161896" y="303302"/>
            <a:ext cx="98309" cy="98309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E1E5901C-75B9-4255-B79F-AFC39A71CB5A}"/>
              </a:ext>
            </a:extLst>
          </p:cNvPr>
          <p:cNvSpPr/>
          <p:nvPr/>
        </p:nvSpPr>
        <p:spPr>
          <a:xfrm>
            <a:off x="1777821" y="303302"/>
            <a:ext cx="98309" cy="98309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B68763A-C0FE-4288-99F2-5FD3D1D6259F}"/>
              </a:ext>
            </a:extLst>
          </p:cNvPr>
          <p:cNvSpPr/>
          <p:nvPr/>
        </p:nvSpPr>
        <p:spPr>
          <a:xfrm>
            <a:off x="2085784" y="303302"/>
            <a:ext cx="98309" cy="98309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6678E34-C42F-4272-A80C-040E642AF4BE}"/>
              </a:ext>
            </a:extLst>
          </p:cNvPr>
          <p:cNvSpPr/>
          <p:nvPr/>
        </p:nvSpPr>
        <p:spPr>
          <a:xfrm>
            <a:off x="2393745" y="303302"/>
            <a:ext cx="98309" cy="98309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996ED4-A971-4578-B5CD-3D91B7A50B7D}"/>
              </a:ext>
            </a:extLst>
          </p:cNvPr>
          <p:cNvSpPr/>
          <p:nvPr/>
        </p:nvSpPr>
        <p:spPr>
          <a:xfrm>
            <a:off x="1469859" y="303302"/>
            <a:ext cx="98309" cy="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sz="105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4FC888B-7FCA-46F6-B3EA-F5E5A44D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568" y="250851"/>
            <a:ext cx="1025765" cy="3015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3AF8591F-F851-4C72-BCB4-63E779F403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8170626" y="213443"/>
            <a:ext cx="387695" cy="3954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379393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_ZcveFcTuSouPSNhUDFi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lectronic Devices Business Plan by Slidesgo">
  <a:themeElements>
    <a:clrScheme name="Simple Light">
      <a:dk1>
        <a:srgbClr val="FFFFFF"/>
      </a:dk1>
      <a:lt1>
        <a:srgbClr val="000000"/>
      </a:lt1>
      <a:dk2>
        <a:srgbClr val="FF560D"/>
      </a:dk2>
      <a:lt2>
        <a:srgbClr val="9E9E9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xmlns="" name="YouTube Template.potx" id="{09A9FD79-4AD2-4296-A2DD-9F92A25C9D11}" vid="{BFDEAB75-776D-4FD4-B1CD-15298D2A28B5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6648</TotalTime>
  <Words>2210</Words>
  <Application>Microsoft Office PowerPoint</Application>
  <PresentationFormat>On-screen Show (16:9)</PresentationFormat>
  <Paragraphs>732</Paragraphs>
  <Slides>58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82" baseType="lpstr">
      <vt:lpstr>Arial</vt:lpstr>
      <vt:lpstr>Be Vietnam Pro</vt:lpstr>
      <vt:lpstr>Khmer OS Battambang</vt:lpstr>
      <vt:lpstr>Georgia</vt:lpstr>
      <vt:lpstr>Calibri</vt:lpstr>
      <vt:lpstr>Khmer Moul</vt:lpstr>
      <vt:lpstr>Ang DaunKeo</vt:lpstr>
      <vt:lpstr>AKbalthom HighSchool-Frame</vt:lpstr>
      <vt:lpstr>MoolBoran</vt:lpstr>
      <vt:lpstr>AKbalthom SuperheroKH</vt:lpstr>
      <vt:lpstr>Segoe UI Semibold</vt:lpstr>
      <vt:lpstr>DaunPenh</vt:lpstr>
      <vt:lpstr>សម្រាប់កូនខ្មែរ</vt:lpstr>
      <vt:lpstr>157</vt:lpstr>
      <vt:lpstr>109</vt:lpstr>
      <vt:lpstr>Segoe UI Black</vt:lpstr>
      <vt:lpstr>Segoe UI Emoji</vt:lpstr>
      <vt:lpstr>DM Sans</vt:lpstr>
      <vt:lpstr>Be Vietnam Pro Light</vt:lpstr>
      <vt:lpstr>Nunito Light</vt:lpstr>
      <vt:lpstr>Cabin</vt:lpstr>
      <vt:lpstr>Electronic Devices Business Plan by Slidesgo</vt:lpstr>
      <vt:lpstr>Level up! PowerPoint</vt:lpstr>
      <vt:lpstr>think-cell Slide</vt:lpstr>
      <vt:lpstr>LINUX PRESENTATION </vt:lpstr>
      <vt:lpstr>      GROUP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GROUP 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DEVICES  BUSINESS PLAN</dc:title>
  <dc:creator>Annex</dc:creator>
  <cp:lastModifiedBy>JMC</cp:lastModifiedBy>
  <cp:revision>131</cp:revision>
  <dcterms:modified xsi:type="dcterms:W3CDTF">2023-12-07T09:30:26Z</dcterms:modified>
</cp:coreProperties>
</file>